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3"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204" y="-4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19.12.2020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19.12.2020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19.12.2020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19.12.2020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pPr/>
              <a:t>19.12.2020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B106E36-FD25-4E2D-B0AA-010F637433A0}" type="datetimeFigureOut">
              <a:rPr lang="ru-RU" smtClean="0"/>
              <a:pPr/>
              <a:t>19.12.2020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B106E36-FD25-4E2D-B0AA-010F637433A0}" type="datetimeFigureOut">
              <a:rPr lang="ru-RU" smtClean="0"/>
              <a:pPr/>
              <a:t>19.12.2020</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B106E36-FD25-4E2D-B0AA-010F637433A0}" type="datetimeFigureOut">
              <a:rPr lang="ru-RU" smtClean="0"/>
              <a:pPr/>
              <a:t>19.12.2020</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19.12.2020</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19.12.2020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19.12.2020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06E36-FD25-4E2D-B0AA-010F637433A0}" type="datetimeFigureOut">
              <a:rPr lang="ru-RU" smtClean="0"/>
              <a:pPr/>
              <a:t>19.12.2020</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C68B6-61C2-468F-89AB-4B9F7531AA6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99592" y="188640"/>
            <a:ext cx="7772400" cy="1470025"/>
          </a:xfrm>
        </p:spPr>
        <p:txBody>
          <a:bodyPr/>
          <a:lstStyle/>
          <a:p>
            <a:r>
              <a:rPr lang="ru-RU" b="1" dirty="0" smtClean="0">
                <a:solidFill>
                  <a:srgbClr val="FF0000"/>
                </a:solidFill>
              </a:rPr>
              <a:t>Элементы математической статистики</a:t>
            </a:r>
            <a:endParaRPr lang="ru-RU" b="1" dirty="0">
              <a:solidFill>
                <a:srgbClr val="FF0000"/>
              </a:solidFill>
            </a:endParaRPr>
          </a:p>
        </p:txBody>
      </p:sp>
      <p:sp>
        <p:nvSpPr>
          <p:cNvPr id="3" name="Подзаголовок 2"/>
          <p:cNvSpPr>
            <a:spLocks noGrp="1"/>
          </p:cNvSpPr>
          <p:nvPr>
            <p:ph type="subTitle" idx="1"/>
          </p:nvPr>
        </p:nvSpPr>
        <p:spPr>
          <a:xfrm>
            <a:off x="179512" y="1700808"/>
            <a:ext cx="8496944" cy="4824536"/>
          </a:xfrm>
        </p:spPr>
        <p:txBody>
          <a:bodyPr>
            <a:normAutofit fontScale="92500" lnSpcReduction="10000"/>
          </a:bodyPr>
          <a:lstStyle/>
          <a:p>
            <a:pPr marL="514350" indent="-514350" algn="just">
              <a:buAutoNum type="arabicPeriod"/>
            </a:pPr>
            <a:r>
              <a:rPr lang="ru-RU" b="1" dirty="0" smtClean="0">
                <a:solidFill>
                  <a:srgbClr val="0070C0"/>
                </a:solidFill>
              </a:rPr>
              <a:t>Задачи математической статистики</a:t>
            </a:r>
          </a:p>
          <a:p>
            <a:pPr marL="514350" indent="-514350" algn="just">
              <a:buAutoNum type="arabicPeriod"/>
            </a:pPr>
            <a:r>
              <a:rPr lang="ru-RU" b="1" dirty="0" smtClean="0">
                <a:solidFill>
                  <a:srgbClr val="0070C0"/>
                </a:solidFill>
              </a:rPr>
              <a:t>Историческая справка</a:t>
            </a:r>
          </a:p>
          <a:p>
            <a:pPr marL="514350" indent="-514350" algn="just">
              <a:buAutoNum type="arabicPeriod"/>
            </a:pPr>
            <a:r>
              <a:rPr lang="ru-RU" b="1" dirty="0" smtClean="0">
                <a:solidFill>
                  <a:srgbClr val="0070C0"/>
                </a:solidFill>
              </a:rPr>
              <a:t>Генеральная и выборочная совокупности</a:t>
            </a:r>
          </a:p>
          <a:p>
            <a:pPr marL="514350" indent="-514350" algn="just">
              <a:buAutoNum type="arabicPeriod"/>
            </a:pPr>
            <a:r>
              <a:rPr lang="ru-RU" b="1" dirty="0" smtClean="0">
                <a:solidFill>
                  <a:srgbClr val="0070C0"/>
                </a:solidFill>
              </a:rPr>
              <a:t>Повторная и бесповторная выборки. Репрезентативная выборка.</a:t>
            </a:r>
          </a:p>
          <a:p>
            <a:pPr marL="514350" indent="-514350" algn="just">
              <a:buAutoNum type="arabicPeriod"/>
            </a:pPr>
            <a:r>
              <a:rPr lang="ru-RU" b="1" dirty="0" smtClean="0">
                <a:solidFill>
                  <a:srgbClr val="0070C0"/>
                </a:solidFill>
              </a:rPr>
              <a:t>Способы отбора</a:t>
            </a:r>
          </a:p>
          <a:p>
            <a:pPr marL="514350" indent="-514350" algn="just">
              <a:buAutoNum type="arabicPeriod"/>
            </a:pPr>
            <a:r>
              <a:rPr lang="ru-RU" b="1" dirty="0" smtClean="0">
                <a:solidFill>
                  <a:srgbClr val="0070C0"/>
                </a:solidFill>
              </a:rPr>
              <a:t>Статистическое распределение выборки</a:t>
            </a:r>
          </a:p>
          <a:p>
            <a:pPr marL="514350" indent="-514350" algn="just">
              <a:buAutoNum type="arabicPeriod"/>
            </a:pPr>
            <a:r>
              <a:rPr lang="ru-RU" b="1" dirty="0" smtClean="0">
                <a:solidFill>
                  <a:srgbClr val="0070C0"/>
                </a:solidFill>
              </a:rPr>
              <a:t>Эмпирическая  функция распределения</a:t>
            </a:r>
          </a:p>
          <a:p>
            <a:pPr marL="514350" indent="-514350" algn="just">
              <a:buAutoNum type="arabicPeriod"/>
            </a:pPr>
            <a:r>
              <a:rPr lang="ru-RU" b="1" dirty="0" smtClean="0">
                <a:solidFill>
                  <a:srgbClr val="0070C0"/>
                </a:solidFill>
              </a:rPr>
              <a:t>Полигон и гистограмма</a:t>
            </a:r>
          </a:p>
          <a:p>
            <a:pPr marL="514350" indent="-514350" algn="just">
              <a:buAutoNum type="arabicPeriod"/>
            </a:pPr>
            <a:endParaRPr lang="ru-RU" b="1"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467544" y="188640"/>
            <a:ext cx="8372475" cy="351472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16632"/>
            <a:ext cx="8856984" cy="6463308"/>
          </a:xfrm>
          <a:prstGeom prst="rect">
            <a:avLst/>
          </a:prstGeom>
          <a:noFill/>
        </p:spPr>
        <p:txBody>
          <a:bodyPr wrap="square" rtlCol="0">
            <a:spAutoFit/>
          </a:bodyPr>
          <a:lstStyle/>
          <a:p>
            <a:pPr indent="541338" algn="just"/>
            <a:r>
              <a:rPr lang="ru-RU" dirty="0" smtClean="0"/>
              <a:t>Пусть известно статистическое распределение частот количественного признака X. Введем обозначения: </a:t>
            </a:r>
            <a:r>
              <a:rPr lang="en-US" i="1" dirty="0" smtClean="0"/>
              <a:t>n</a:t>
            </a:r>
            <a:r>
              <a:rPr lang="ru-RU" i="1" baseline="-25000" dirty="0" err="1" smtClean="0"/>
              <a:t>х</a:t>
            </a:r>
            <a:r>
              <a:rPr lang="ru-RU" i="1" dirty="0" smtClean="0"/>
              <a:t>—</a:t>
            </a:r>
            <a:r>
              <a:rPr lang="ru-RU" dirty="0" smtClean="0"/>
              <a:t>число наблюдений, при которых наблюдалось значение признака, меньшее </a:t>
            </a:r>
            <a:r>
              <a:rPr lang="ru-RU" dirty="0" err="1" smtClean="0"/>
              <a:t>х</a:t>
            </a:r>
            <a:r>
              <a:rPr lang="ru-RU" dirty="0" smtClean="0"/>
              <a:t>; </a:t>
            </a:r>
            <a:r>
              <a:rPr lang="en-US" i="1" dirty="0" smtClean="0"/>
              <a:t>n</a:t>
            </a:r>
            <a:r>
              <a:rPr lang="ru-RU" i="1" dirty="0" smtClean="0"/>
              <a:t>—</a:t>
            </a:r>
            <a:r>
              <a:rPr lang="ru-RU" dirty="0" smtClean="0"/>
              <a:t>общее число наблюдений (объем выборки). Ясно, что относительная частота события X &lt; </a:t>
            </a:r>
            <a:r>
              <a:rPr lang="ru-RU" dirty="0" err="1" smtClean="0"/>
              <a:t>х</a:t>
            </a:r>
            <a:r>
              <a:rPr lang="ru-RU" dirty="0" smtClean="0"/>
              <a:t> равна </a:t>
            </a:r>
            <a:r>
              <a:rPr lang="en-US" i="1" dirty="0" smtClean="0"/>
              <a:t>n</a:t>
            </a:r>
            <a:r>
              <a:rPr lang="ru-RU" i="1" baseline="-25000" dirty="0" err="1" smtClean="0"/>
              <a:t>х</a:t>
            </a:r>
            <a:r>
              <a:rPr lang="en-US" i="1" dirty="0" smtClean="0"/>
              <a:t>/n</a:t>
            </a:r>
            <a:r>
              <a:rPr lang="ru-RU" i="1" dirty="0" smtClean="0"/>
              <a:t>.</a:t>
            </a:r>
            <a:r>
              <a:rPr lang="ru-RU" dirty="0" smtClean="0"/>
              <a:t> Если </a:t>
            </a:r>
            <a:r>
              <a:rPr lang="ru-RU" i="1" dirty="0" err="1" smtClean="0"/>
              <a:t>х</a:t>
            </a:r>
            <a:r>
              <a:rPr lang="ru-RU" dirty="0" smtClean="0"/>
              <a:t> изменяется, то</a:t>
            </a:r>
            <a:r>
              <a:rPr lang="en-US" dirty="0" smtClean="0"/>
              <a:t> </a:t>
            </a:r>
            <a:r>
              <a:rPr lang="ru-RU" dirty="0" smtClean="0"/>
              <a:t>изменяется и относительная частота, т. е. </a:t>
            </a:r>
            <a:r>
              <a:rPr lang="en-US" dirty="0" smtClean="0"/>
              <a:t>j</a:t>
            </a:r>
            <a:r>
              <a:rPr lang="ru-RU" dirty="0" err="1" smtClean="0"/>
              <a:t>тносительная</a:t>
            </a:r>
            <a:r>
              <a:rPr lang="en-US" dirty="0" smtClean="0"/>
              <a:t> </a:t>
            </a:r>
            <a:r>
              <a:rPr lang="ru-RU" dirty="0" smtClean="0"/>
              <a:t>частота </a:t>
            </a:r>
            <a:r>
              <a:rPr lang="en-US" i="1" dirty="0" smtClean="0"/>
              <a:t>n</a:t>
            </a:r>
            <a:r>
              <a:rPr lang="ru-RU" i="1" baseline="-25000" dirty="0" err="1" smtClean="0"/>
              <a:t>х</a:t>
            </a:r>
            <a:r>
              <a:rPr lang="ru-RU" i="1" dirty="0" smtClean="0"/>
              <a:t>/</a:t>
            </a:r>
            <a:r>
              <a:rPr lang="en-US" i="1" dirty="0" smtClean="0"/>
              <a:t>n</a:t>
            </a:r>
            <a:r>
              <a:rPr lang="ru-RU" dirty="0" smtClean="0"/>
              <a:t> есть функция от </a:t>
            </a:r>
            <a:r>
              <a:rPr lang="ru-RU" i="1" dirty="0" smtClean="0"/>
              <a:t>х.</a:t>
            </a:r>
            <a:r>
              <a:rPr lang="ru-RU" dirty="0" smtClean="0"/>
              <a:t> Так как эта функция находится эмпирическим (опытным) путем, то ее называют эмпирической.</a:t>
            </a:r>
          </a:p>
          <a:p>
            <a:pPr indent="541338" algn="just"/>
            <a:r>
              <a:rPr lang="ru-RU" i="1" dirty="0" smtClean="0">
                <a:solidFill>
                  <a:srgbClr val="0000FF"/>
                </a:solidFill>
              </a:rPr>
              <a:t>Эмпирической функцией распределения</a:t>
            </a:r>
            <a:r>
              <a:rPr lang="ru-RU" dirty="0" smtClean="0">
                <a:solidFill>
                  <a:srgbClr val="0000FF"/>
                </a:solidFill>
              </a:rPr>
              <a:t> </a:t>
            </a:r>
            <a:r>
              <a:rPr lang="ru-RU" dirty="0" smtClean="0"/>
              <a:t>(функцией распределения выборки) называют функцию </a:t>
            </a:r>
            <a:r>
              <a:rPr lang="en-US" i="1" dirty="0" smtClean="0"/>
              <a:t>F</a:t>
            </a:r>
            <a:r>
              <a:rPr lang="ru-RU" i="1" dirty="0" smtClean="0"/>
              <a:t>* (</a:t>
            </a:r>
            <a:r>
              <a:rPr lang="ru-RU" i="1" dirty="0" err="1" smtClean="0"/>
              <a:t>х</a:t>
            </a:r>
            <a:r>
              <a:rPr lang="ru-RU" i="1" dirty="0" smtClean="0"/>
              <a:t>),</a:t>
            </a:r>
            <a:r>
              <a:rPr lang="ru-RU" dirty="0" smtClean="0"/>
              <a:t> определяющую для каждого значения </a:t>
            </a:r>
            <a:r>
              <a:rPr lang="ru-RU" i="1" dirty="0" err="1" smtClean="0"/>
              <a:t>х</a:t>
            </a:r>
            <a:r>
              <a:rPr lang="ru-RU" dirty="0" smtClean="0"/>
              <a:t> относительную частоту события </a:t>
            </a:r>
            <a:r>
              <a:rPr lang="ru-RU" i="1" dirty="0" smtClean="0"/>
              <a:t>X &lt; х.</a:t>
            </a:r>
            <a:endParaRPr lang="ru-RU" dirty="0" smtClean="0"/>
          </a:p>
          <a:p>
            <a:pPr indent="541338" algn="just"/>
            <a:r>
              <a:rPr lang="ru-RU" dirty="0" smtClean="0"/>
              <a:t>Итак, по определению,</a:t>
            </a:r>
            <a:r>
              <a:rPr lang="en-US" dirty="0" smtClean="0"/>
              <a:t>                    </a:t>
            </a:r>
            <a:r>
              <a:rPr lang="en-US" i="1" dirty="0" smtClean="0"/>
              <a:t>F</a:t>
            </a:r>
            <a:r>
              <a:rPr lang="ru-RU" i="1" dirty="0" smtClean="0"/>
              <a:t>* (</a:t>
            </a:r>
            <a:r>
              <a:rPr lang="ru-RU" i="1" dirty="0" err="1" smtClean="0"/>
              <a:t>х</a:t>
            </a:r>
            <a:r>
              <a:rPr lang="ru-RU" i="1" dirty="0" smtClean="0"/>
              <a:t>) = </a:t>
            </a:r>
            <a:r>
              <a:rPr lang="en-US" i="1" dirty="0" smtClean="0"/>
              <a:t>n</a:t>
            </a:r>
            <a:r>
              <a:rPr lang="ru-RU" i="1" baseline="-25000" dirty="0" err="1" smtClean="0"/>
              <a:t>х</a:t>
            </a:r>
            <a:r>
              <a:rPr lang="ru-RU" i="1" dirty="0" smtClean="0"/>
              <a:t>/</a:t>
            </a:r>
            <a:r>
              <a:rPr lang="en-US" i="1" dirty="0" smtClean="0"/>
              <a:t>n</a:t>
            </a:r>
            <a:r>
              <a:rPr lang="ru-RU" i="1" dirty="0" smtClean="0"/>
              <a:t>,</a:t>
            </a:r>
            <a:endParaRPr lang="ru-RU" dirty="0" smtClean="0"/>
          </a:p>
          <a:p>
            <a:pPr indent="541338" algn="just"/>
            <a:r>
              <a:rPr lang="ru-RU" dirty="0" smtClean="0"/>
              <a:t>где </a:t>
            </a:r>
            <a:r>
              <a:rPr lang="en-US" i="1" dirty="0" smtClean="0"/>
              <a:t>n</a:t>
            </a:r>
            <a:r>
              <a:rPr lang="ru-RU" i="1" baseline="-25000" dirty="0" err="1" smtClean="0"/>
              <a:t>х</a:t>
            </a:r>
            <a:r>
              <a:rPr lang="ru-RU" i="1" dirty="0" smtClean="0"/>
              <a:t>—</a:t>
            </a:r>
            <a:r>
              <a:rPr lang="ru-RU" dirty="0" smtClean="0"/>
              <a:t>число вариант, меньших </a:t>
            </a:r>
            <a:r>
              <a:rPr lang="ru-RU" i="1" dirty="0" err="1" smtClean="0"/>
              <a:t>х</a:t>
            </a:r>
            <a:r>
              <a:rPr lang="en-US" i="1" dirty="0" smtClean="0"/>
              <a:t>; n</a:t>
            </a:r>
            <a:r>
              <a:rPr lang="ru-RU" i="1" dirty="0" smtClean="0"/>
              <a:t> —</a:t>
            </a:r>
            <a:r>
              <a:rPr lang="ru-RU" dirty="0" smtClean="0"/>
              <a:t> объем выборки.</a:t>
            </a:r>
          </a:p>
          <a:p>
            <a:pPr indent="541338" algn="just"/>
            <a:r>
              <a:rPr lang="ru-RU" dirty="0" smtClean="0"/>
              <a:t>Таким образом, для того чтобы найти, например, </a:t>
            </a:r>
            <a:r>
              <a:rPr lang="en-US" dirty="0" smtClean="0"/>
              <a:t>F</a:t>
            </a:r>
            <a:r>
              <a:rPr lang="ru-RU" dirty="0" smtClean="0"/>
              <a:t>*(</a:t>
            </a:r>
            <a:r>
              <a:rPr lang="en-US" dirty="0" smtClean="0"/>
              <a:t>x</a:t>
            </a:r>
            <a:r>
              <a:rPr lang="ru-RU" baseline="-25000" dirty="0" smtClean="0"/>
              <a:t>2</a:t>
            </a:r>
            <a:r>
              <a:rPr lang="ru-RU" dirty="0" smtClean="0"/>
              <a:t>), надо число вариант, меньших х</a:t>
            </a:r>
            <a:r>
              <a:rPr lang="ru-RU" baseline="-25000" dirty="0" smtClean="0"/>
              <a:t>2</a:t>
            </a:r>
            <a:r>
              <a:rPr lang="ru-RU" dirty="0" smtClean="0"/>
              <a:t>, разделить на объем выборки:</a:t>
            </a:r>
          </a:p>
          <a:p>
            <a:pPr indent="541338" algn="ctr"/>
            <a:r>
              <a:rPr lang="en-US" dirty="0" smtClean="0"/>
              <a:t>F</a:t>
            </a:r>
            <a:r>
              <a:rPr lang="ru-RU" dirty="0" smtClean="0"/>
              <a:t>* </a:t>
            </a:r>
            <a:r>
              <a:rPr lang="ru-RU" i="1" dirty="0" smtClean="0"/>
              <a:t>(</a:t>
            </a:r>
            <a:r>
              <a:rPr lang="en-US" i="1" dirty="0" smtClean="0"/>
              <a:t>x</a:t>
            </a:r>
            <a:r>
              <a:rPr lang="en-US" i="1" baseline="-25000" dirty="0" smtClean="0"/>
              <a:t>2</a:t>
            </a:r>
            <a:r>
              <a:rPr lang="ru-RU" i="1" dirty="0" smtClean="0"/>
              <a:t>) = </a:t>
            </a:r>
            <a:r>
              <a:rPr lang="en-US" i="1" dirty="0" smtClean="0"/>
              <a:t>n</a:t>
            </a:r>
            <a:r>
              <a:rPr lang="ru-RU" i="1" baseline="-25000" dirty="0" err="1" smtClean="0"/>
              <a:t>х</a:t>
            </a:r>
            <a:r>
              <a:rPr lang="en-US" i="1" baseline="-25000" dirty="0" smtClean="0"/>
              <a:t>1</a:t>
            </a:r>
            <a:r>
              <a:rPr lang="ru-RU" i="1" dirty="0" smtClean="0"/>
              <a:t>/</a:t>
            </a:r>
            <a:r>
              <a:rPr lang="en-US" i="1" dirty="0" smtClean="0"/>
              <a:t>n</a:t>
            </a:r>
          </a:p>
          <a:p>
            <a:pPr indent="541338" algn="just"/>
            <a:r>
              <a:rPr lang="ru-RU" dirty="0" smtClean="0"/>
              <a:t>В отличие от эмпирической функции распределения выборки функцию распределения </a:t>
            </a:r>
            <a:r>
              <a:rPr lang="en-US" i="1" dirty="0" smtClean="0"/>
              <a:t>F</a:t>
            </a:r>
            <a:r>
              <a:rPr lang="en-US" dirty="0" smtClean="0"/>
              <a:t> </a:t>
            </a:r>
            <a:r>
              <a:rPr lang="ru-RU" dirty="0" smtClean="0"/>
              <a:t>(</a:t>
            </a:r>
            <a:r>
              <a:rPr lang="ru-RU" dirty="0" err="1" smtClean="0"/>
              <a:t>х</a:t>
            </a:r>
            <a:r>
              <a:rPr lang="ru-RU" dirty="0" smtClean="0"/>
              <a:t>) генеральной совокупности называют </a:t>
            </a:r>
            <a:r>
              <a:rPr lang="ru-RU" i="1" dirty="0" smtClean="0"/>
              <a:t>теоретической функцией распределения.</a:t>
            </a:r>
            <a:r>
              <a:rPr lang="ru-RU" dirty="0" smtClean="0"/>
              <a:t> Различие между эмпирической и теоретической функциями состоит в том, что теоретическая функция </a:t>
            </a:r>
            <a:r>
              <a:rPr lang="en-US" i="1" dirty="0" smtClean="0"/>
              <a:t>F</a:t>
            </a:r>
            <a:r>
              <a:rPr lang="en-US" dirty="0" smtClean="0"/>
              <a:t> </a:t>
            </a:r>
            <a:r>
              <a:rPr lang="ru-RU" dirty="0" smtClean="0"/>
              <a:t>(</a:t>
            </a:r>
            <a:r>
              <a:rPr lang="ru-RU" dirty="0" err="1" smtClean="0"/>
              <a:t>х</a:t>
            </a:r>
            <a:r>
              <a:rPr lang="ru-RU" dirty="0" smtClean="0"/>
              <a:t>) определяет вероятность события X &lt; </a:t>
            </a:r>
            <a:r>
              <a:rPr lang="ru-RU" dirty="0" err="1" smtClean="0"/>
              <a:t>х</a:t>
            </a:r>
            <a:r>
              <a:rPr lang="ru-RU" dirty="0" smtClean="0"/>
              <a:t>, а эмпирическая функция </a:t>
            </a:r>
            <a:r>
              <a:rPr lang="en-US" dirty="0" smtClean="0"/>
              <a:t>F</a:t>
            </a:r>
            <a:r>
              <a:rPr lang="ru-RU" dirty="0" smtClean="0"/>
              <a:t>*(</a:t>
            </a:r>
            <a:r>
              <a:rPr lang="ru-RU" dirty="0" err="1" smtClean="0"/>
              <a:t>х</a:t>
            </a:r>
            <a:r>
              <a:rPr lang="ru-RU" dirty="0" smtClean="0"/>
              <a:t>) определяет относительную частоту этого же события. Из теоремы Бернулли следует, что относительная частота события X &lt; </a:t>
            </a:r>
            <a:r>
              <a:rPr lang="ru-RU" dirty="0" err="1" smtClean="0"/>
              <a:t>х</a:t>
            </a:r>
            <a:r>
              <a:rPr lang="ru-RU" dirty="0" smtClean="0"/>
              <a:t>, т. е. </a:t>
            </a:r>
            <a:r>
              <a:rPr lang="en-US" i="1" dirty="0" smtClean="0"/>
              <a:t>F</a:t>
            </a:r>
            <a:r>
              <a:rPr lang="ru-RU" i="1" dirty="0" smtClean="0"/>
              <a:t>* (</a:t>
            </a:r>
            <a:r>
              <a:rPr lang="en-US" i="1" dirty="0" smtClean="0"/>
              <a:t>x</a:t>
            </a:r>
            <a:r>
              <a:rPr lang="ru-RU" i="1" dirty="0" smtClean="0"/>
              <a:t>)</a:t>
            </a:r>
            <a:r>
              <a:rPr lang="ru-RU" dirty="0" smtClean="0"/>
              <a:t> стремится по вероятности к вероятности </a:t>
            </a:r>
            <a:r>
              <a:rPr lang="en-US" i="1" dirty="0" smtClean="0"/>
              <a:t>F</a:t>
            </a:r>
            <a:r>
              <a:rPr lang="en-US" dirty="0" smtClean="0"/>
              <a:t> </a:t>
            </a:r>
            <a:r>
              <a:rPr lang="ru-RU" dirty="0" smtClean="0"/>
              <a:t>(</a:t>
            </a:r>
            <a:r>
              <a:rPr lang="ru-RU" dirty="0" err="1" smtClean="0"/>
              <a:t>х</a:t>
            </a:r>
            <a:r>
              <a:rPr lang="ru-RU" dirty="0" smtClean="0"/>
              <a:t>) этого события. Другими словами, при больших </a:t>
            </a:r>
            <a:r>
              <a:rPr lang="en-US" i="1" dirty="0" smtClean="0"/>
              <a:t>n</a:t>
            </a:r>
            <a:r>
              <a:rPr lang="ru-RU" dirty="0" smtClean="0"/>
              <a:t> числа </a:t>
            </a:r>
            <a:r>
              <a:rPr lang="en-US" i="1" dirty="0" smtClean="0"/>
              <a:t>F</a:t>
            </a:r>
            <a:r>
              <a:rPr lang="ru-RU" i="1" dirty="0" smtClean="0"/>
              <a:t>*</a:t>
            </a:r>
            <a:r>
              <a:rPr lang="ru-RU" dirty="0" smtClean="0"/>
              <a:t> (</a:t>
            </a:r>
            <a:r>
              <a:rPr lang="ru-RU" dirty="0" err="1" smtClean="0"/>
              <a:t>х</a:t>
            </a:r>
            <a:r>
              <a:rPr lang="ru-RU" dirty="0" smtClean="0"/>
              <a:t>) и </a:t>
            </a:r>
            <a:r>
              <a:rPr lang="en-US" i="1" dirty="0" smtClean="0"/>
              <a:t>F</a:t>
            </a:r>
            <a:r>
              <a:rPr lang="en-US" dirty="0" smtClean="0"/>
              <a:t> </a:t>
            </a:r>
            <a:r>
              <a:rPr lang="ru-RU" dirty="0" smtClean="0"/>
              <a:t>(</a:t>
            </a:r>
            <a:r>
              <a:rPr lang="ru-RU" dirty="0" err="1" smtClean="0"/>
              <a:t>х</a:t>
            </a:r>
            <a:r>
              <a:rPr lang="ru-RU" dirty="0" smtClean="0"/>
              <a:t>) мало отличаются одно от другого в том смысле, что</a:t>
            </a:r>
          </a:p>
          <a:p>
            <a:endParaRPr lang="ru-RU" dirty="0"/>
          </a:p>
        </p:txBody>
      </p:sp>
      <p:pic>
        <p:nvPicPr>
          <p:cNvPr id="205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7505" y="6200471"/>
            <a:ext cx="3024336" cy="468889"/>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8568952" cy="3970318"/>
          </a:xfrm>
          <a:prstGeom prst="rect">
            <a:avLst/>
          </a:prstGeom>
          <a:noFill/>
        </p:spPr>
        <p:txBody>
          <a:bodyPr wrap="square" rtlCol="0">
            <a:spAutoFit/>
          </a:bodyPr>
          <a:lstStyle/>
          <a:p>
            <a:pPr indent="449263" algn="just"/>
            <a:r>
              <a:rPr lang="ru-RU" dirty="0" smtClean="0"/>
              <a:t>Уже отсюда следует целесообразность использования эмпирической функции распределения выборки для приближенного представления теоре­тической (интегральной) функции распределения генеральной совокупности.</a:t>
            </a:r>
          </a:p>
          <a:p>
            <a:pPr indent="449263" algn="just"/>
            <a:r>
              <a:rPr lang="ru-RU" dirty="0" smtClean="0"/>
              <a:t>Такое заключение подтверждается и тем, что </a:t>
            </a:r>
            <a:r>
              <a:rPr lang="en-US" i="1" dirty="0" smtClean="0"/>
              <a:t>F</a:t>
            </a:r>
            <a:r>
              <a:rPr lang="ru-RU" i="1" dirty="0" smtClean="0"/>
              <a:t>*</a:t>
            </a:r>
            <a:r>
              <a:rPr lang="ru-RU" dirty="0" smtClean="0"/>
              <a:t> (</a:t>
            </a:r>
            <a:r>
              <a:rPr lang="ru-RU" dirty="0" err="1" smtClean="0"/>
              <a:t>х</a:t>
            </a:r>
            <a:r>
              <a:rPr lang="ru-RU" dirty="0" smtClean="0"/>
              <a:t>) обладает всеми свойствами </a:t>
            </a:r>
            <a:r>
              <a:rPr lang="en-US" i="1" dirty="0" smtClean="0"/>
              <a:t>F</a:t>
            </a:r>
            <a:r>
              <a:rPr lang="en-US" dirty="0" smtClean="0"/>
              <a:t> </a:t>
            </a:r>
            <a:r>
              <a:rPr lang="ru-RU" dirty="0" smtClean="0"/>
              <a:t>(</a:t>
            </a:r>
            <a:r>
              <a:rPr lang="ru-RU" dirty="0" err="1" smtClean="0"/>
              <a:t>х</a:t>
            </a:r>
            <a:r>
              <a:rPr lang="ru-RU" dirty="0" smtClean="0"/>
              <a:t>). Действительно, из определения функции </a:t>
            </a:r>
            <a:r>
              <a:rPr lang="en-US" i="1" dirty="0" smtClean="0"/>
              <a:t>F</a:t>
            </a:r>
            <a:r>
              <a:rPr lang="ru-RU" i="1" dirty="0" smtClean="0"/>
              <a:t>* (</a:t>
            </a:r>
            <a:r>
              <a:rPr lang="ru-RU" i="1" dirty="0" err="1" smtClean="0"/>
              <a:t>х</a:t>
            </a:r>
            <a:r>
              <a:rPr lang="ru-RU" i="1" dirty="0" smtClean="0"/>
              <a:t>)</a:t>
            </a:r>
            <a:r>
              <a:rPr lang="ru-RU" dirty="0" smtClean="0"/>
              <a:t> вытекают следующие ее свойства:</a:t>
            </a:r>
          </a:p>
          <a:p>
            <a:pPr lvl="0" indent="449263" algn="just"/>
            <a:r>
              <a:rPr lang="en-US" dirty="0" smtClean="0"/>
              <a:t>1) </a:t>
            </a:r>
            <a:r>
              <a:rPr lang="ru-RU" dirty="0" smtClean="0"/>
              <a:t>значения эмпирической функции принадлежат от­резку [0, 1];</a:t>
            </a:r>
          </a:p>
          <a:p>
            <a:pPr lvl="0" indent="449263" algn="just"/>
            <a:r>
              <a:rPr lang="en-US" i="1" dirty="0" smtClean="0"/>
              <a:t>2) F* </a:t>
            </a:r>
            <a:r>
              <a:rPr lang="ru-RU" i="1" dirty="0" smtClean="0"/>
              <a:t>(</a:t>
            </a:r>
            <a:r>
              <a:rPr lang="ru-RU" i="1" dirty="0" err="1" smtClean="0"/>
              <a:t>х</a:t>
            </a:r>
            <a:r>
              <a:rPr lang="ru-RU" i="1" dirty="0" smtClean="0"/>
              <a:t>)</a:t>
            </a:r>
            <a:r>
              <a:rPr lang="ru-RU" dirty="0" smtClean="0"/>
              <a:t> — неубывающая функция;</a:t>
            </a:r>
          </a:p>
          <a:p>
            <a:pPr lvl="0" indent="449263" algn="just"/>
            <a:r>
              <a:rPr lang="en-US" dirty="0" smtClean="0"/>
              <a:t>3) </a:t>
            </a:r>
            <a:r>
              <a:rPr lang="ru-RU" dirty="0" smtClean="0"/>
              <a:t>если </a:t>
            </a:r>
            <a:r>
              <a:rPr lang="en-US" dirty="0" smtClean="0"/>
              <a:t>x</a:t>
            </a:r>
            <a:r>
              <a:rPr lang="en-US" baseline="-25000" dirty="0" smtClean="0"/>
              <a:t>1</a:t>
            </a:r>
            <a:r>
              <a:rPr lang="en-US" dirty="0" smtClean="0"/>
              <a:t> </a:t>
            </a:r>
            <a:r>
              <a:rPr lang="ru-RU" dirty="0" smtClean="0"/>
              <a:t>— наименьшая варианта, то </a:t>
            </a:r>
            <a:r>
              <a:rPr lang="en-US" dirty="0" smtClean="0"/>
              <a:t>F</a:t>
            </a:r>
            <a:r>
              <a:rPr lang="ru-RU" dirty="0" smtClean="0"/>
              <a:t>*(</a:t>
            </a:r>
            <a:r>
              <a:rPr lang="en-US" dirty="0" smtClean="0"/>
              <a:t>x</a:t>
            </a:r>
            <a:r>
              <a:rPr lang="ru-RU" dirty="0" smtClean="0"/>
              <a:t>) = 0 при </a:t>
            </a:r>
            <a:r>
              <a:rPr lang="ru-RU" dirty="0" err="1" smtClean="0"/>
              <a:t>х</a:t>
            </a:r>
            <a:r>
              <a:rPr lang="ru-RU" dirty="0" err="1" smtClean="0">
                <a:sym typeface="Symbol"/>
              </a:rPr>
              <a:t></a:t>
            </a:r>
            <a:r>
              <a:rPr lang="ru-RU" dirty="0" err="1" smtClean="0"/>
              <a:t>х</a:t>
            </a:r>
            <a:r>
              <a:rPr lang="en-US" baseline="-25000" dirty="0" smtClean="0"/>
              <a:t>1</a:t>
            </a:r>
            <a:r>
              <a:rPr lang="ru-RU" baseline="-25000" dirty="0" smtClean="0"/>
              <a:t> </a:t>
            </a:r>
            <a:r>
              <a:rPr lang="ru-RU" dirty="0" smtClean="0"/>
              <a:t>если </a:t>
            </a:r>
            <a:r>
              <a:rPr lang="ru-RU" dirty="0" err="1" smtClean="0"/>
              <a:t>х</a:t>
            </a:r>
            <a:r>
              <a:rPr lang="en-US" baseline="-25000" dirty="0" smtClean="0"/>
              <a:t>k</a:t>
            </a:r>
            <a:r>
              <a:rPr lang="ru-RU" dirty="0" smtClean="0"/>
              <a:t> — наибольшая варианта, то </a:t>
            </a:r>
            <a:r>
              <a:rPr lang="en-US" i="1" dirty="0" smtClean="0"/>
              <a:t>F</a:t>
            </a:r>
            <a:r>
              <a:rPr lang="ru-RU" i="1" dirty="0" smtClean="0"/>
              <a:t>*</a:t>
            </a:r>
            <a:r>
              <a:rPr lang="ru-RU" dirty="0" smtClean="0"/>
              <a:t> (</a:t>
            </a:r>
            <a:r>
              <a:rPr lang="ru-RU" dirty="0" err="1" smtClean="0"/>
              <a:t>х</a:t>
            </a:r>
            <a:r>
              <a:rPr lang="ru-RU" dirty="0" smtClean="0"/>
              <a:t>) = 1 при </a:t>
            </a:r>
            <a:r>
              <a:rPr lang="ru-RU" dirty="0" err="1" smtClean="0"/>
              <a:t>х</a:t>
            </a:r>
            <a:r>
              <a:rPr lang="ru-RU" dirty="0" smtClean="0"/>
              <a:t> &gt; </a:t>
            </a:r>
            <a:r>
              <a:rPr lang="ru-RU" dirty="0" err="1" smtClean="0"/>
              <a:t>х</a:t>
            </a:r>
            <a:r>
              <a:rPr lang="en-US" baseline="-25000" dirty="0" smtClean="0"/>
              <a:t>k</a:t>
            </a:r>
            <a:r>
              <a:rPr lang="ru-RU" dirty="0" smtClean="0"/>
              <a:t>.</a:t>
            </a:r>
          </a:p>
          <a:p>
            <a:pPr indent="449263" algn="just"/>
            <a:r>
              <a:rPr lang="ru-RU" dirty="0" smtClean="0"/>
              <a:t/>
            </a:r>
            <a:br>
              <a:rPr lang="ru-RU" dirty="0" smtClean="0"/>
            </a:br>
            <a:r>
              <a:rPr lang="ru-RU" dirty="0" smtClean="0"/>
              <a:t>Итак, эмпирическая функция распределения выборки служит для оценки теоретической функции распределения генеральной совокупности.</a:t>
            </a:r>
          </a:p>
          <a:p>
            <a:pPr indent="449263" algn="just"/>
            <a:r>
              <a:rPr lang="en-US" dirty="0" smtClean="0"/>
              <a:t> </a:t>
            </a:r>
            <a:endParaRPr lang="ru-RU" dirty="0" smtClean="0"/>
          </a:p>
          <a:p>
            <a:endParaRPr lang="ru-RU"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247775" y="538163"/>
            <a:ext cx="6648450" cy="578167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260648"/>
            <a:ext cx="8640960" cy="461665"/>
          </a:xfrm>
          <a:prstGeom prst="rect">
            <a:avLst/>
          </a:prstGeom>
          <a:noFill/>
        </p:spPr>
        <p:txBody>
          <a:bodyPr wrap="square" rtlCol="0">
            <a:spAutoFit/>
          </a:bodyPr>
          <a:lstStyle/>
          <a:p>
            <a:pPr algn="ctr"/>
            <a:r>
              <a:rPr lang="ru-RU" sz="2400" b="1" dirty="0" smtClean="0">
                <a:solidFill>
                  <a:srgbClr val="0000FF"/>
                </a:solidFill>
              </a:rPr>
              <a:t>Полигон и гистограмма</a:t>
            </a:r>
            <a:endParaRPr lang="ru-RU" sz="2400" b="1" dirty="0">
              <a:solidFill>
                <a:srgbClr val="0000FF"/>
              </a:solidFill>
            </a:endParaRPr>
          </a:p>
        </p:txBody>
      </p:sp>
      <p:grpSp>
        <p:nvGrpSpPr>
          <p:cNvPr id="5" name="Группа 4"/>
          <p:cNvGrpSpPr/>
          <p:nvPr/>
        </p:nvGrpSpPr>
        <p:grpSpPr>
          <a:xfrm>
            <a:off x="1043608" y="692696"/>
            <a:ext cx="6912768" cy="5904656"/>
            <a:chOff x="251520" y="692696"/>
            <a:chExt cx="6362700" cy="5472608"/>
          </a:xfrm>
        </p:grpSpPr>
        <p:pic>
          <p:nvPicPr>
            <p:cNvPr id="4098" name="Picture 2"/>
            <p:cNvPicPr>
              <a:picLocks noChangeAspect="1" noChangeArrowheads="1"/>
            </p:cNvPicPr>
            <p:nvPr/>
          </p:nvPicPr>
          <p:blipFill>
            <a:blip r:embed="rId2" cstate="print"/>
            <a:srcRect/>
            <a:stretch>
              <a:fillRect/>
            </a:stretch>
          </p:blipFill>
          <p:spPr bwMode="auto">
            <a:xfrm>
              <a:off x="251520" y="692696"/>
              <a:ext cx="6362700" cy="250507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20774" y="3222079"/>
              <a:ext cx="6267450" cy="2943225"/>
            </a:xfrm>
            <a:prstGeom prst="rect">
              <a:avLst/>
            </a:prstGeom>
            <a:noFill/>
            <a:ln w="9525">
              <a:noFill/>
              <a:miter lim="800000"/>
              <a:headEnd/>
              <a:tailEnd/>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323975" y="23813"/>
            <a:ext cx="6496050" cy="681037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147763" y="447675"/>
            <a:ext cx="6848475" cy="59626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3568" y="116632"/>
            <a:ext cx="7772400" cy="1470025"/>
          </a:xfrm>
        </p:spPr>
        <p:txBody>
          <a:bodyPr>
            <a:normAutofit/>
          </a:bodyPr>
          <a:lstStyle/>
          <a:p>
            <a:r>
              <a:rPr lang="ru-RU" sz="4000" b="1" dirty="0" smtClean="0">
                <a:solidFill>
                  <a:srgbClr val="FF0000"/>
                </a:solidFill>
              </a:rPr>
              <a:t>Статистические оценки параметров распределения</a:t>
            </a:r>
            <a:endParaRPr lang="ru-RU" sz="4000" b="1" dirty="0">
              <a:solidFill>
                <a:srgbClr val="FF0000"/>
              </a:solidFill>
            </a:endParaRPr>
          </a:p>
        </p:txBody>
      </p:sp>
      <p:sp>
        <p:nvSpPr>
          <p:cNvPr id="3" name="Подзаголовок 2"/>
          <p:cNvSpPr>
            <a:spLocks noGrp="1"/>
          </p:cNvSpPr>
          <p:nvPr>
            <p:ph type="subTitle" idx="1"/>
          </p:nvPr>
        </p:nvSpPr>
        <p:spPr>
          <a:xfrm>
            <a:off x="251520" y="1628800"/>
            <a:ext cx="8712968" cy="4968552"/>
          </a:xfrm>
        </p:spPr>
        <p:txBody>
          <a:bodyPr>
            <a:normAutofit fontScale="92500" lnSpcReduction="10000"/>
          </a:bodyPr>
          <a:lstStyle/>
          <a:p>
            <a:pPr marL="514350" indent="-514350" algn="just">
              <a:buAutoNum type="arabicPeriod"/>
            </a:pPr>
            <a:r>
              <a:rPr lang="ru-RU" sz="2800" dirty="0" smtClean="0">
                <a:solidFill>
                  <a:srgbClr val="0070C0"/>
                </a:solidFill>
              </a:rPr>
              <a:t>Статистические оценки параметров распределения</a:t>
            </a:r>
          </a:p>
          <a:p>
            <a:pPr marL="514350" indent="-514350" algn="just">
              <a:buAutoNum type="arabicPeriod"/>
            </a:pPr>
            <a:r>
              <a:rPr lang="ru-RU" sz="2800" dirty="0" smtClean="0">
                <a:solidFill>
                  <a:srgbClr val="0070C0"/>
                </a:solidFill>
              </a:rPr>
              <a:t>Несмещенные, эффективные и состоятельные оценки</a:t>
            </a:r>
          </a:p>
          <a:p>
            <a:pPr marL="514350" indent="-514350" algn="just">
              <a:buAutoNum type="arabicPeriod"/>
            </a:pPr>
            <a:r>
              <a:rPr lang="ru-RU" sz="2800" dirty="0" smtClean="0">
                <a:solidFill>
                  <a:srgbClr val="0070C0"/>
                </a:solidFill>
              </a:rPr>
              <a:t>Генеральная средняя</a:t>
            </a:r>
          </a:p>
          <a:p>
            <a:pPr marL="514350" indent="-514350" algn="just">
              <a:buAutoNum type="arabicPeriod"/>
            </a:pPr>
            <a:r>
              <a:rPr lang="ru-RU" sz="2800" dirty="0" smtClean="0">
                <a:solidFill>
                  <a:srgbClr val="0070C0"/>
                </a:solidFill>
              </a:rPr>
              <a:t>Выборочная средняя</a:t>
            </a:r>
          </a:p>
          <a:p>
            <a:pPr marL="514350" indent="-514350" algn="just">
              <a:buAutoNum type="arabicPeriod"/>
            </a:pPr>
            <a:r>
              <a:rPr lang="ru-RU" sz="2800" dirty="0" smtClean="0">
                <a:solidFill>
                  <a:srgbClr val="0070C0"/>
                </a:solidFill>
              </a:rPr>
              <a:t>Оценка генеральной средней по выборочной средней. Устойчивость выборочных средних</a:t>
            </a:r>
          </a:p>
          <a:p>
            <a:pPr marL="514350" indent="-514350" algn="just">
              <a:buAutoNum type="arabicPeriod"/>
            </a:pPr>
            <a:r>
              <a:rPr lang="ru-RU" sz="2800" dirty="0" smtClean="0">
                <a:solidFill>
                  <a:srgbClr val="0070C0"/>
                </a:solidFill>
              </a:rPr>
              <a:t>Групповая и общая средние</a:t>
            </a:r>
          </a:p>
          <a:p>
            <a:pPr marL="514350" indent="-514350" algn="just">
              <a:buAutoNum type="arabicPeriod"/>
            </a:pPr>
            <a:r>
              <a:rPr lang="ru-RU" sz="2800" dirty="0" smtClean="0">
                <a:solidFill>
                  <a:srgbClr val="0070C0"/>
                </a:solidFill>
              </a:rPr>
              <a:t>Отклонение от общей средней и его свойство</a:t>
            </a:r>
          </a:p>
          <a:p>
            <a:pPr marL="514350" indent="-514350" algn="just">
              <a:buAutoNum type="arabicPeriod"/>
            </a:pPr>
            <a:r>
              <a:rPr lang="ru-RU" sz="2800" dirty="0" smtClean="0">
                <a:solidFill>
                  <a:srgbClr val="0070C0"/>
                </a:solidFill>
              </a:rPr>
              <a:t>Генеральная дисперсия</a:t>
            </a:r>
          </a:p>
          <a:p>
            <a:pPr marL="514350" indent="-514350" algn="just">
              <a:buAutoNum type="arabicPeriod"/>
            </a:pPr>
            <a:r>
              <a:rPr lang="ru-RU" sz="2800" dirty="0" smtClean="0">
                <a:solidFill>
                  <a:srgbClr val="0070C0"/>
                </a:solidFill>
              </a:rPr>
              <a:t>Выборочная дисперсия</a:t>
            </a:r>
          </a:p>
          <a:p>
            <a:pPr marL="514350" indent="-514350" algn="just">
              <a:buAutoNum type="arabicPeriod"/>
            </a:pPr>
            <a:r>
              <a:rPr lang="ru-RU" sz="2800" dirty="0" smtClean="0">
                <a:solidFill>
                  <a:srgbClr val="0070C0"/>
                </a:solidFill>
              </a:rPr>
              <a:t>Формула для вычисления дисперсии</a:t>
            </a:r>
          </a:p>
          <a:p>
            <a:pPr algn="just"/>
            <a:endParaRPr lang="ru-RU" sz="2800" dirty="0">
              <a:solidFill>
                <a:srgbClr val="0070C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530677"/>
            <a:ext cx="8712968" cy="954107"/>
          </a:xfrm>
          <a:prstGeom prst="rect">
            <a:avLst/>
          </a:prstGeom>
          <a:noFill/>
        </p:spPr>
        <p:txBody>
          <a:bodyPr wrap="square" rtlCol="0">
            <a:spAutoFit/>
          </a:bodyPr>
          <a:lstStyle/>
          <a:p>
            <a:pPr lvl="0" algn="ctr"/>
            <a:r>
              <a:rPr lang="ru-RU" sz="2800" b="1" dirty="0" smtClean="0">
                <a:solidFill>
                  <a:srgbClr val="FF0000"/>
                </a:solidFill>
              </a:rPr>
              <a:t>Статистические оценки параметров</a:t>
            </a:r>
            <a:r>
              <a:rPr lang="en-US" sz="2800" b="1" dirty="0" smtClean="0">
                <a:solidFill>
                  <a:srgbClr val="FF0000"/>
                </a:solidFill>
              </a:rPr>
              <a:t> </a:t>
            </a:r>
            <a:r>
              <a:rPr lang="ru-RU" sz="2800" b="1" dirty="0" smtClean="0">
                <a:solidFill>
                  <a:srgbClr val="FF0000"/>
                </a:solidFill>
              </a:rPr>
              <a:t>распределения</a:t>
            </a:r>
          </a:p>
          <a:p>
            <a:pPr algn="ctr"/>
            <a:endParaRPr lang="ru-RU" sz="2800" dirty="0">
              <a:solidFill>
                <a:srgbClr val="FF0000"/>
              </a:solidFill>
            </a:endParaRPr>
          </a:p>
        </p:txBody>
      </p:sp>
      <p:sp>
        <p:nvSpPr>
          <p:cNvPr id="3" name="TextBox 2"/>
          <p:cNvSpPr txBox="1"/>
          <p:nvPr/>
        </p:nvSpPr>
        <p:spPr>
          <a:xfrm>
            <a:off x="107504" y="1052736"/>
            <a:ext cx="8856984" cy="5632311"/>
          </a:xfrm>
          <a:prstGeom prst="rect">
            <a:avLst/>
          </a:prstGeom>
          <a:noFill/>
        </p:spPr>
        <p:txBody>
          <a:bodyPr wrap="square" rtlCol="0">
            <a:spAutoFit/>
          </a:bodyPr>
          <a:lstStyle/>
          <a:p>
            <a:pPr indent="449263" algn="just"/>
            <a:r>
              <a:rPr lang="ru-RU" dirty="0" smtClean="0"/>
              <a:t>Пусть требуется изучить количественный признак генеральной совокупности. Допустим, что из теоретических соображений удалось установить, какое именно распределение имеет признак. Естественно возникает задача оценки параметров, которыми определяется это распределение. Например, если наперед известно, что изучаемый признак распределен в генеральной совокупности нормально, то необходимо оценить (приближенно найти) математическое ожидание и среднее </a:t>
            </a:r>
            <a:r>
              <a:rPr lang="ru-RU" dirty="0" err="1" smtClean="0"/>
              <a:t>квадратическое</a:t>
            </a:r>
            <a:r>
              <a:rPr lang="ru-RU" dirty="0" smtClean="0"/>
              <a:t> отклонение, так как эти два параметра полностью определяют нормальное распределение; если же есть основания считать, что признак имеет, например, распределение Пуассона, то необходимо оценить параметр </a:t>
            </a:r>
            <a:r>
              <a:rPr lang="ru-RU" dirty="0" smtClean="0">
                <a:sym typeface="Symbol"/>
              </a:rPr>
              <a:t></a:t>
            </a:r>
            <a:r>
              <a:rPr lang="ru-RU" dirty="0" smtClean="0"/>
              <a:t>, которым это распределение определяется.</a:t>
            </a:r>
          </a:p>
          <a:p>
            <a:pPr indent="449263" algn="just"/>
            <a:r>
              <a:rPr lang="ru-RU" dirty="0" smtClean="0"/>
              <a:t>Обычно в распоряжении исследователя имеются лишь данные выборки, например значения количественного признака </a:t>
            </a:r>
            <a:r>
              <a:rPr lang="ru-RU" dirty="0" err="1" smtClean="0"/>
              <a:t>х</a:t>
            </a:r>
            <a:r>
              <a:rPr lang="en-US" baseline="-25000" dirty="0" smtClean="0"/>
              <a:t>1</a:t>
            </a:r>
            <a:r>
              <a:rPr lang="ru-RU" dirty="0" smtClean="0"/>
              <a:t>, </a:t>
            </a:r>
            <a:r>
              <a:rPr lang="ru-RU" dirty="0" err="1" smtClean="0"/>
              <a:t>х</a:t>
            </a:r>
            <a:r>
              <a:rPr lang="en-US" baseline="-25000" dirty="0" smtClean="0"/>
              <a:t>2</a:t>
            </a:r>
            <a:r>
              <a:rPr lang="ru-RU" dirty="0" smtClean="0"/>
              <a:t>, . . ., </a:t>
            </a:r>
            <a:r>
              <a:rPr lang="ru-RU" dirty="0" err="1" smtClean="0"/>
              <a:t>х</a:t>
            </a:r>
            <a:r>
              <a:rPr lang="en-US" baseline="-25000" dirty="0" smtClean="0"/>
              <a:t>n</a:t>
            </a:r>
            <a:r>
              <a:rPr lang="ru-RU" dirty="0" smtClean="0"/>
              <a:t>, полученные в результате </a:t>
            </a:r>
            <a:r>
              <a:rPr lang="en-US" i="1" dirty="0" smtClean="0"/>
              <a:t>n</a:t>
            </a:r>
            <a:r>
              <a:rPr lang="ru-RU" dirty="0" smtClean="0"/>
              <a:t> наблюдений (здесь и далее наблюдения предполагаются независимыми). Через эти данные и выражают оцениваемый параметр. Рассматривая </a:t>
            </a:r>
            <a:r>
              <a:rPr lang="ru-RU" dirty="0" err="1" smtClean="0"/>
              <a:t>х</a:t>
            </a:r>
            <a:r>
              <a:rPr lang="en-US" baseline="-25000" dirty="0" smtClean="0"/>
              <a:t>1</a:t>
            </a:r>
            <a:r>
              <a:rPr lang="ru-RU" dirty="0" smtClean="0"/>
              <a:t>, </a:t>
            </a:r>
            <a:r>
              <a:rPr lang="ru-RU" dirty="0" err="1" smtClean="0"/>
              <a:t>х</a:t>
            </a:r>
            <a:r>
              <a:rPr lang="en-US" baseline="-25000" dirty="0" smtClean="0"/>
              <a:t>2</a:t>
            </a:r>
            <a:r>
              <a:rPr lang="ru-RU" dirty="0" smtClean="0"/>
              <a:t>, . . ., </a:t>
            </a:r>
            <a:r>
              <a:rPr lang="ru-RU" dirty="0" err="1" smtClean="0"/>
              <a:t>х</a:t>
            </a:r>
            <a:r>
              <a:rPr lang="en-US" baseline="-25000" dirty="0" smtClean="0"/>
              <a:t>n </a:t>
            </a:r>
            <a:r>
              <a:rPr lang="ru-RU" dirty="0" smtClean="0"/>
              <a:t>как независимые случайные величины Х</a:t>
            </a:r>
            <a:r>
              <a:rPr lang="en-US" baseline="-25000" dirty="0" smtClean="0"/>
              <a:t>1</a:t>
            </a:r>
            <a:r>
              <a:rPr lang="ru-RU" dirty="0" smtClean="0"/>
              <a:t> Х</a:t>
            </a:r>
            <a:r>
              <a:rPr lang="en-US" baseline="-25000" dirty="0" smtClean="0"/>
              <a:t>2</a:t>
            </a:r>
            <a:r>
              <a:rPr lang="ru-RU" dirty="0" smtClean="0"/>
              <a:t>, . . ., Х</a:t>
            </a:r>
            <a:r>
              <a:rPr lang="en-US" baseline="-25000" dirty="0" smtClean="0"/>
              <a:t>n</a:t>
            </a:r>
            <a:r>
              <a:rPr lang="ru-RU" dirty="0" smtClean="0"/>
              <a:t>, можно сказать, что найти статистическую оценку неизвестного параметра теоретического распределения — это значит найти функцию от наблюдаемых случайных величин, которая и дает приближенное значение оцениваемого параметра. Например, как будет показано далее, для оценки математического ожидания нормального распределения служит функция (среднее арифметическое наблюдаемых значений признака)</a:t>
            </a:r>
            <a:endParaRPr lang="ru-RU"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2915816" y="-27384"/>
            <a:ext cx="3105150" cy="504825"/>
          </a:xfrm>
          <a:prstGeom prst="rect">
            <a:avLst/>
          </a:prstGeom>
          <a:noFill/>
          <a:ln w="9525">
            <a:noFill/>
            <a:miter lim="800000"/>
            <a:headEnd/>
            <a:tailEnd/>
          </a:ln>
        </p:spPr>
      </p:pic>
      <p:sp>
        <p:nvSpPr>
          <p:cNvPr id="4" name="TextBox 3"/>
          <p:cNvSpPr txBox="1"/>
          <p:nvPr/>
        </p:nvSpPr>
        <p:spPr>
          <a:xfrm>
            <a:off x="179512" y="476672"/>
            <a:ext cx="8712968" cy="923330"/>
          </a:xfrm>
          <a:prstGeom prst="rect">
            <a:avLst/>
          </a:prstGeom>
          <a:noFill/>
        </p:spPr>
        <p:txBody>
          <a:bodyPr wrap="square" rtlCol="0">
            <a:spAutoFit/>
          </a:bodyPr>
          <a:lstStyle/>
          <a:p>
            <a:pPr indent="449263" algn="just"/>
            <a:r>
              <a:rPr lang="en-US" dirty="0" smtClean="0"/>
              <a:t>C</a:t>
            </a:r>
            <a:r>
              <a:rPr lang="ru-RU" dirty="0" err="1" smtClean="0"/>
              <a:t>татистической</a:t>
            </a:r>
            <a:r>
              <a:rPr lang="ru-RU" dirty="0" smtClean="0"/>
              <a:t> оценкой неизвестного параметра теоретического распределения называют функцию от наблюдаемых случайных величин.</a:t>
            </a:r>
          </a:p>
          <a:p>
            <a:endParaRPr lang="ru-RU" dirty="0"/>
          </a:p>
        </p:txBody>
      </p:sp>
      <p:sp>
        <p:nvSpPr>
          <p:cNvPr id="5" name="Прямоугольник 4"/>
          <p:cNvSpPr/>
          <p:nvPr/>
        </p:nvSpPr>
        <p:spPr>
          <a:xfrm>
            <a:off x="323528" y="980728"/>
            <a:ext cx="8496944" cy="400110"/>
          </a:xfrm>
          <a:prstGeom prst="rect">
            <a:avLst/>
          </a:prstGeom>
        </p:spPr>
        <p:txBody>
          <a:bodyPr wrap="square">
            <a:spAutoFit/>
          </a:bodyPr>
          <a:lstStyle/>
          <a:p>
            <a:pPr lvl="0" algn="ctr"/>
            <a:r>
              <a:rPr lang="ru-RU" sz="2000" b="1" dirty="0" smtClean="0">
                <a:solidFill>
                  <a:srgbClr val="0000FF"/>
                </a:solidFill>
              </a:rPr>
              <a:t>Несмещенные, эффективные и состоятельные оценки</a:t>
            </a:r>
            <a:endParaRPr lang="ru-RU" sz="2000" b="1" dirty="0">
              <a:solidFill>
                <a:srgbClr val="0000FF"/>
              </a:solidFill>
            </a:endParaRPr>
          </a:p>
        </p:txBody>
      </p:sp>
      <p:pic>
        <p:nvPicPr>
          <p:cNvPr id="7171" name="Picture 3"/>
          <p:cNvPicPr>
            <a:picLocks noChangeAspect="1" noChangeArrowheads="1"/>
          </p:cNvPicPr>
          <p:nvPr/>
        </p:nvPicPr>
        <p:blipFill>
          <a:blip r:embed="rId3" cstate="print"/>
          <a:srcRect/>
          <a:stretch>
            <a:fillRect/>
          </a:stretch>
        </p:blipFill>
        <p:spPr bwMode="auto">
          <a:xfrm>
            <a:off x="755576" y="1772816"/>
            <a:ext cx="7632848" cy="4830916"/>
          </a:xfrm>
          <a:prstGeom prst="rect">
            <a:avLst/>
          </a:prstGeom>
          <a:noFill/>
          <a:ln w="9525">
            <a:noFill/>
            <a:miter lim="800000"/>
            <a:headEnd/>
            <a:tailEnd/>
          </a:ln>
        </p:spPr>
      </p:pic>
      <p:sp>
        <p:nvSpPr>
          <p:cNvPr id="8" name="TextBox 7"/>
          <p:cNvSpPr txBox="1"/>
          <p:nvPr/>
        </p:nvSpPr>
        <p:spPr>
          <a:xfrm>
            <a:off x="323528" y="1340768"/>
            <a:ext cx="8640960" cy="461665"/>
          </a:xfrm>
          <a:prstGeom prst="rect">
            <a:avLst/>
          </a:prstGeom>
          <a:noFill/>
        </p:spPr>
        <p:txBody>
          <a:bodyPr wrap="square" rtlCol="0">
            <a:spAutoFit/>
          </a:bodyPr>
          <a:lstStyle/>
          <a:p>
            <a:r>
              <a:rPr lang="ru-RU" sz="1200" dirty="0" smtClean="0"/>
              <a:t>Для того чтобы статистические оценки давали «хорошие» приближения оцениваемых параметров, они должны удовлетворять определенным требованиям. Ниже указаны эти требования</a:t>
            </a:r>
            <a:endParaRPr lang="ru-RU"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147966"/>
            <a:ext cx="8784976" cy="5355312"/>
          </a:xfrm>
          <a:prstGeom prst="rect">
            <a:avLst/>
          </a:prstGeom>
          <a:noFill/>
        </p:spPr>
        <p:txBody>
          <a:bodyPr wrap="square" rtlCol="0">
            <a:spAutoFit/>
          </a:bodyPr>
          <a:lstStyle/>
          <a:p>
            <a:pPr indent="452438" algn="just"/>
            <a:r>
              <a:rPr lang="ru-RU" sz="1900" dirty="0" smtClean="0"/>
              <a:t>Первая задача математической статистики—указать способы сбора и группировки статистических сведений, полученных в результате наблюдений или в результате специально поставленных экспериментов.</a:t>
            </a:r>
          </a:p>
          <a:p>
            <a:pPr indent="452438" algn="just"/>
            <a:r>
              <a:rPr lang="ru-RU" sz="1900" dirty="0" smtClean="0"/>
              <a:t>Вторая задача математической статистики — разработать методы анализа статистических данных в зависимости от целей исследования. Сюда относятся:</a:t>
            </a:r>
          </a:p>
          <a:p>
            <a:pPr lvl="0" indent="452438" algn="just"/>
            <a:r>
              <a:rPr lang="ru-RU" sz="1900" dirty="0" smtClean="0"/>
              <a:t>оценка неизвестной вероятности события; оценка неизвестной функции распределения; оценка параметров распределения, вид которого известен; оценка зависимости случайной величины от одной или нескольких случайных величин и др.;</a:t>
            </a:r>
          </a:p>
          <a:p>
            <a:pPr lvl="0" indent="452438" algn="just"/>
            <a:r>
              <a:rPr lang="ru-RU" sz="1900" dirty="0" smtClean="0"/>
              <a:t>проверка статистических гипотез о виде неизвестного распределения или о величине параметров распределения, вид которого известен.</a:t>
            </a:r>
          </a:p>
          <a:p>
            <a:pPr indent="452438" algn="just"/>
            <a:r>
              <a:rPr lang="ru-RU" sz="1900" dirty="0" smtClean="0"/>
              <a:t>Современная математическая статистика разрабатывает способы Определения числа необходимых испытаний до начала исследования (планирование эксперимента), в ходе исследования (последовательный анализ) и решает многие другие задачи. Современную математическую статистику определяют как науку о принятии решений в условиях неопределенности.</a:t>
            </a:r>
          </a:p>
          <a:p>
            <a:pPr indent="452438" algn="just"/>
            <a:r>
              <a:rPr lang="ru-RU" sz="1900" dirty="0" smtClean="0"/>
              <a:t>Итак, задача математической статистики состоит в создании методов сбора и обработки статистических данных для получения научных и практических выводов</a:t>
            </a:r>
            <a:endParaRPr lang="ru-RU" sz="1900" dirty="0"/>
          </a:p>
        </p:txBody>
      </p:sp>
      <p:sp>
        <p:nvSpPr>
          <p:cNvPr id="3" name="Прямоугольник 2"/>
          <p:cNvSpPr/>
          <p:nvPr/>
        </p:nvSpPr>
        <p:spPr>
          <a:xfrm>
            <a:off x="2051720" y="188640"/>
            <a:ext cx="5729132" cy="523220"/>
          </a:xfrm>
          <a:prstGeom prst="rect">
            <a:avLst/>
          </a:prstGeom>
        </p:spPr>
        <p:txBody>
          <a:bodyPr wrap="none">
            <a:spAutoFit/>
          </a:bodyPr>
          <a:lstStyle/>
          <a:p>
            <a:r>
              <a:rPr lang="ru-RU" sz="2800" b="1" dirty="0" smtClean="0">
                <a:solidFill>
                  <a:srgbClr val="0070C0"/>
                </a:solidFill>
              </a:rPr>
              <a:t>Задачи математической статистики</a:t>
            </a:r>
            <a:endParaRPr lang="ru-RU" sz="2800" b="1" dirty="0">
              <a:solidFill>
                <a:srgbClr val="0070C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42863" y="647700"/>
            <a:ext cx="9058275" cy="55626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t="4821"/>
          <a:stretch>
            <a:fillRect/>
          </a:stretch>
        </p:blipFill>
        <p:spPr bwMode="auto">
          <a:xfrm>
            <a:off x="66675" y="188640"/>
            <a:ext cx="9077325" cy="2275508"/>
          </a:xfrm>
          <a:prstGeom prst="rect">
            <a:avLst/>
          </a:prstGeom>
          <a:noFill/>
          <a:ln w="9525">
            <a:noFill/>
            <a:miter lim="800000"/>
            <a:headEnd/>
            <a:tailEnd/>
          </a:ln>
        </p:spPr>
      </p:pic>
      <p:sp>
        <p:nvSpPr>
          <p:cNvPr id="3" name="TextBox 2"/>
          <p:cNvSpPr txBox="1"/>
          <p:nvPr/>
        </p:nvSpPr>
        <p:spPr>
          <a:xfrm>
            <a:off x="827584" y="2420888"/>
            <a:ext cx="7632848" cy="523220"/>
          </a:xfrm>
          <a:prstGeom prst="rect">
            <a:avLst/>
          </a:prstGeom>
          <a:noFill/>
        </p:spPr>
        <p:txBody>
          <a:bodyPr wrap="square" rtlCol="0">
            <a:spAutoFit/>
          </a:bodyPr>
          <a:lstStyle/>
          <a:p>
            <a:pPr algn="ctr"/>
            <a:r>
              <a:rPr lang="ru-RU" sz="2800" b="1" dirty="0" smtClean="0">
                <a:solidFill>
                  <a:srgbClr val="0000FF"/>
                </a:solidFill>
              </a:rPr>
              <a:t>Генеральная средняя</a:t>
            </a:r>
            <a:endParaRPr lang="ru-RU" sz="2800" b="1" dirty="0">
              <a:solidFill>
                <a:srgbClr val="0000FF"/>
              </a:solidFill>
            </a:endParaRPr>
          </a:p>
        </p:txBody>
      </p:sp>
      <p:pic>
        <p:nvPicPr>
          <p:cNvPr id="9220" name="Picture 4"/>
          <p:cNvPicPr>
            <a:picLocks noChangeAspect="1" noChangeArrowheads="1"/>
          </p:cNvPicPr>
          <p:nvPr/>
        </p:nvPicPr>
        <p:blipFill>
          <a:blip r:embed="rId3" cstate="print"/>
          <a:srcRect/>
          <a:stretch>
            <a:fillRect/>
          </a:stretch>
        </p:blipFill>
        <p:spPr bwMode="auto">
          <a:xfrm>
            <a:off x="755576" y="2996952"/>
            <a:ext cx="7290395" cy="3346024"/>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09538" y="104775"/>
            <a:ext cx="8924925" cy="66484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03848" y="44624"/>
            <a:ext cx="3030445" cy="461665"/>
          </a:xfrm>
          <a:prstGeom prst="rect">
            <a:avLst/>
          </a:prstGeom>
        </p:spPr>
        <p:txBody>
          <a:bodyPr wrap="none">
            <a:spAutoFit/>
          </a:bodyPr>
          <a:lstStyle/>
          <a:p>
            <a:pPr lvl="0"/>
            <a:r>
              <a:rPr lang="ru-RU" sz="2400" b="1" dirty="0" smtClean="0">
                <a:solidFill>
                  <a:srgbClr val="0000FF"/>
                </a:solidFill>
              </a:rPr>
              <a:t>Выборочная средняя</a:t>
            </a:r>
            <a:endParaRPr lang="ru-RU" sz="2400" b="1" dirty="0">
              <a:solidFill>
                <a:srgbClr val="0000FF"/>
              </a:solidFill>
            </a:endParaRPr>
          </a:p>
        </p:txBody>
      </p:sp>
      <p:pic>
        <p:nvPicPr>
          <p:cNvPr id="11266" name="Picture 2"/>
          <p:cNvPicPr>
            <a:picLocks noChangeAspect="1" noChangeArrowheads="1"/>
          </p:cNvPicPr>
          <p:nvPr/>
        </p:nvPicPr>
        <p:blipFill>
          <a:blip r:embed="rId2" cstate="print"/>
          <a:srcRect/>
          <a:stretch>
            <a:fillRect/>
          </a:stretch>
        </p:blipFill>
        <p:spPr bwMode="auto">
          <a:xfrm>
            <a:off x="1547664" y="692696"/>
            <a:ext cx="6134100" cy="3422650"/>
          </a:xfrm>
          <a:prstGeom prst="rect">
            <a:avLst/>
          </a:prstGeom>
          <a:noFill/>
          <a:ln w="9525">
            <a:noFill/>
            <a:miter lim="800000"/>
            <a:headEnd/>
            <a:tailEnd/>
          </a:ln>
        </p:spPr>
      </p:pic>
      <p:sp>
        <p:nvSpPr>
          <p:cNvPr id="4" name="TextBox 3"/>
          <p:cNvSpPr txBox="1"/>
          <p:nvPr/>
        </p:nvSpPr>
        <p:spPr>
          <a:xfrm>
            <a:off x="179512" y="4077072"/>
            <a:ext cx="8784976" cy="3077766"/>
          </a:xfrm>
          <a:prstGeom prst="rect">
            <a:avLst/>
          </a:prstGeom>
          <a:noFill/>
        </p:spPr>
        <p:txBody>
          <a:bodyPr wrap="square" rtlCol="0">
            <a:spAutoFit/>
          </a:bodyPr>
          <a:lstStyle/>
          <a:p>
            <a:pPr indent="449263" algn="just"/>
            <a:r>
              <a:rPr lang="ru-RU" sz="1600" b="1" dirty="0" smtClean="0"/>
              <a:t>Замечание.</a:t>
            </a:r>
            <a:r>
              <a:rPr lang="ru-RU" sz="1600" dirty="0" smtClean="0"/>
              <a:t> Выборочная средняя, найденная по данным одной выборки, есть, очевидно, определенное число. Если же извлекать другие выборки того же объема из той же генеральной совокупности, то выборочная средняя будет изменяться от выборки к выборке. Таким образом, выборочную среднюю можно рассматривать как случайную величину, а следовательно, можно говорить о распределениях (теоретическом и эмпирическом) выборочной средней и о числовых характеристиках этого распределения (его называют выборочным), в частности о математическом ожидании и дисперсии выборочного распределения.</a:t>
            </a:r>
          </a:p>
          <a:p>
            <a:pPr indent="449263" algn="just"/>
            <a:r>
              <a:rPr lang="ru-RU" sz="1600" dirty="0" smtClean="0"/>
              <a:t>Заметим, что в теоретических рассуждениях выборочные значения </a:t>
            </a:r>
            <a:r>
              <a:rPr lang="ru-RU" sz="1600" i="1" dirty="0" smtClean="0"/>
              <a:t>x</a:t>
            </a:r>
            <a:r>
              <a:rPr lang="ru-RU" sz="1600" baseline="-25000" dirty="0" smtClean="0"/>
              <a:t>1</a:t>
            </a:r>
            <a:r>
              <a:rPr lang="ru-RU" sz="1600" dirty="0" smtClean="0"/>
              <a:t>, </a:t>
            </a:r>
            <a:r>
              <a:rPr lang="ru-RU" sz="1600" i="1" dirty="0" smtClean="0"/>
              <a:t>х</a:t>
            </a:r>
            <a:r>
              <a:rPr lang="ru-RU" sz="1600" baseline="-25000" dirty="0" smtClean="0"/>
              <a:t>2</a:t>
            </a:r>
            <a:r>
              <a:rPr lang="ru-RU" sz="1600" dirty="0" smtClean="0"/>
              <a:t>, …, </a:t>
            </a:r>
            <a:r>
              <a:rPr lang="en-US" sz="1600" i="1" dirty="0" err="1" smtClean="0"/>
              <a:t>x</a:t>
            </a:r>
            <a:r>
              <a:rPr lang="en-US" sz="1600" i="1" baseline="-25000" dirty="0" err="1" smtClean="0"/>
              <a:t>n</a:t>
            </a:r>
            <a:r>
              <a:rPr lang="ru-RU" sz="1600" dirty="0" smtClean="0"/>
              <a:t> признака </a:t>
            </a:r>
            <a:r>
              <a:rPr lang="en-US" sz="1600" i="1" dirty="0" smtClean="0"/>
              <a:t>X</a:t>
            </a:r>
            <a:r>
              <a:rPr lang="ru-RU" sz="1600" dirty="0" smtClean="0"/>
              <a:t>,</a:t>
            </a:r>
            <a:r>
              <a:rPr lang="ru-RU" sz="1600" i="1" dirty="0" smtClean="0"/>
              <a:t> </a:t>
            </a:r>
            <a:r>
              <a:rPr lang="ru-RU" sz="1600" dirty="0" smtClean="0"/>
              <a:t>полученные в итоге независимых наблюдений, также рассматривают как случайные величины </a:t>
            </a:r>
            <a:r>
              <a:rPr lang="ru-RU" sz="1600" i="1" dirty="0" err="1" smtClean="0"/>
              <a:t>X</a:t>
            </a:r>
            <a:r>
              <a:rPr lang="ru-RU" sz="1600" i="1" baseline="-25000" dirty="0" err="1" smtClean="0"/>
              <a:t>l</a:t>
            </a:r>
            <a:r>
              <a:rPr lang="ru-RU" sz="1600" dirty="0" smtClean="0"/>
              <a:t>,</a:t>
            </a:r>
            <a:r>
              <a:rPr lang="ru-RU" sz="1600" i="1" dirty="0" smtClean="0"/>
              <a:t> X</a:t>
            </a:r>
            <a:r>
              <a:rPr lang="ru-RU" sz="1600" baseline="-25000" dirty="0" smtClean="0"/>
              <a:t>2</a:t>
            </a:r>
            <a:r>
              <a:rPr lang="ru-RU" sz="1600" dirty="0" smtClean="0"/>
              <a:t>, ..., </a:t>
            </a:r>
            <a:r>
              <a:rPr lang="ru-RU" sz="1600" i="1" dirty="0" smtClean="0"/>
              <a:t>Х</a:t>
            </a:r>
            <a:r>
              <a:rPr lang="en-US" sz="1600" i="1" baseline="-25000" dirty="0" smtClean="0"/>
              <a:t>n</a:t>
            </a:r>
            <a:r>
              <a:rPr lang="ru-RU" sz="1600" dirty="0" smtClean="0"/>
              <a:t>,</a:t>
            </a:r>
            <a:r>
              <a:rPr lang="ru-RU" sz="1600" i="1" dirty="0" smtClean="0"/>
              <a:t> </a:t>
            </a:r>
            <a:r>
              <a:rPr lang="ru-RU" sz="1600" dirty="0" smtClean="0"/>
              <a:t>имеющие то же распределение и, следовательно, те же числовые характеристики, которые имеют </a:t>
            </a:r>
            <a:r>
              <a:rPr lang="en-US" sz="1600" i="1" dirty="0" smtClean="0"/>
              <a:t>X</a:t>
            </a:r>
            <a:r>
              <a:rPr lang="ru-RU" sz="1600" i="1" dirty="0" smtClean="0"/>
              <a:t>.</a:t>
            </a:r>
            <a:endParaRPr lang="ru-RU" sz="1600" dirty="0" smtClean="0"/>
          </a:p>
          <a:p>
            <a:endParaRPr lang="ru-RU"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4624"/>
            <a:ext cx="8424936" cy="1107996"/>
          </a:xfrm>
          <a:prstGeom prst="rect">
            <a:avLst/>
          </a:prstGeom>
          <a:noFill/>
        </p:spPr>
        <p:txBody>
          <a:bodyPr wrap="square" rtlCol="0">
            <a:spAutoFit/>
          </a:bodyPr>
          <a:lstStyle/>
          <a:p>
            <a:pPr lvl="0" algn="ctr"/>
            <a:r>
              <a:rPr lang="ru-RU" sz="2400" b="1" dirty="0" smtClean="0">
                <a:solidFill>
                  <a:srgbClr val="0000FF"/>
                </a:solidFill>
              </a:rPr>
              <a:t>Оценка генеральной средней по выборочной средней. Устойчивость выборочных средних</a:t>
            </a:r>
          </a:p>
          <a:p>
            <a:endParaRPr lang="ru-RU" dirty="0"/>
          </a:p>
        </p:txBody>
      </p:sp>
      <p:sp>
        <p:nvSpPr>
          <p:cNvPr id="3" name="TextBox 2"/>
          <p:cNvSpPr txBox="1"/>
          <p:nvPr/>
        </p:nvSpPr>
        <p:spPr>
          <a:xfrm>
            <a:off x="251520" y="836712"/>
            <a:ext cx="8640960" cy="4524315"/>
          </a:xfrm>
          <a:prstGeom prst="rect">
            <a:avLst/>
          </a:prstGeom>
          <a:noFill/>
        </p:spPr>
        <p:txBody>
          <a:bodyPr wrap="square" rtlCol="0">
            <a:spAutoFit/>
          </a:bodyPr>
          <a:lstStyle/>
          <a:p>
            <a:pPr indent="449263" algn="just"/>
            <a:r>
              <a:rPr lang="ru-RU" dirty="0" smtClean="0"/>
              <a:t>Пусть из генеральной совокупности (в результате независимых наблюдений над количественным признаком </a:t>
            </a:r>
            <a:r>
              <a:rPr lang="en-US" i="1" dirty="0" smtClean="0"/>
              <a:t>X</a:t>
            </a:r>
            <a:r>
              <a:rPr lang="ru-RU" dirty="0" smtClean="0"/>
              <a:t>)</a:t>
            </a:r>
            <a:r>
              <a:rPr lang="ru-RU" i="1" dirty="0" smtClean="0"/>
              <a:t> </a:t>
            </a:r>
            <a:r>
              <a:rPr lang="ru-RU" dirty="0" smtClean="0"/>
              <a:t>извлечена повторная выборка объема </a:t>
            </a:r>
            <a:r>
              <a:rPr lang="en-US" i="1" dirty="0" smtClean="0"/>
              <a:t>n</a:t>
            </a:r>
            <a:r>
              <a:rPr lang="ru-RU" i="1" dirty="0" smtClean="0"/>
              <a:t> </a:t>
            </a:r>
            <a:r>
              <a:rPr lang="ru-RU" dirty="0" smtClean="0"/>
              <a:t>со значениями признака </a:t>
            </a:r>
            <a:r>
              <a:rPr lang="ru-RU" i="1" dirty="0" smtClean="0"/>
              <a:t>x</a:t>
            </a:r>
            <a:r>
              <a:rPr lang="ru-RU" baseline="-25000" dirty="0" smtClean="0"/>
              <a:t>1</a:t>
            </a:r>
            <a:r>
              <a:rPr lang="ru-RU" dirty="0" smtClean="0"/>
              <a:t>, </a:t>
            </a:r>
            <a:r>
              <a:rPr lang="ru-RU" i="1" dirty="0" smtClean="0"/>
              <a:t>х</a:t>
            </a:r>
            <a:r>
              <a:rPr lang="ru-RU" baseline="-25000" dirty="0" smtClean="0"/>
              <a:t>2</a:t>
            </a:r>
            <a:r>
              <a:rPr lang="ru-RU" dirty="0" smtClean="0"/>
              <a:t>, …, </a:t>
            </a:r>
            <a:r>
              <a:rPr lang="en-US" i="1" dirty="0" err="1" smtClean="0"/>
              <a:t>x</a:t>
            </a:r>
            <a:r>
              <a:rPr lang="en-US" i="1" baseline="-25000" dirty="0" err="1" smtClean="0"/>
              <a:t>n</a:t>
            </a:r>
            <a:r>
              <a:rPr lang="ru-RU" dirty="0" smtClean="0"/>
              <a:t>.</a:t>
            </a:r>
            <a:r>
              <a:rPr lang="ru-RU" i="1" dirty="0" smtClean="0"/>
              <a:t> </a:t>
            </a:r>
            <a:r>
              <a:rPr lang="ru-RU" dirty="0" smtClean="0"/>
              <a:t>Не уменьшая общности рассуждений, будем считать эти значения признака различными. Пусть генеральная средняя </a:t>
            </a:r>
            <a:r>
              <a:rPr lang="ru-RU" i="1" dirty="0" err="1" smtClean="0"/>
              <a:t>х</a:t>
            </a:r>
            <a:r>
              <a:rPr lang="ru-RU" i="1" baseline="-25000" dirty="0" err="1" smtClean="0"/>
              <a:t>г</a:t>
            </a:r>
            <a:r>
              <a:rPr lang="ru-RU" i="1" dirty="0" smtClean="0"/>
              <a:t> </a:t>
            </a:r>
            <a:r>
              <a:rPr lang="ru-RU" dirty="0" smtClean="0"/>
              <a:t>неизвестна и требуется оценить ее по данным выборки. В качестве оценки генеральной средней принимают выборочную среднюю</a:t>
            </a:r>
          </a:p>
          <a:p>
            <a:pPr indent="449263" algn="just"/>
            <a:r>
              <a:rPr lang="ru-RU" dirty="0" smtClean="0"/>
              <a:t>Убедимся, что </a:t>
            </a:r>
            <a:r>
              <a:rPr lang="ru-RU" i="1" dirty="0" smtClean="0"/>
              <a:t> </a:t>
            </a:r>
            <a:r>
              <a:rPr lang="ru-RU" dirty="0" smtClean="0"/>
              <a:t>- несмещенная оценка, т. е. покажем, что математическое ожидание этой оценки равно </a:t>
            </a:r>
            <a:r>
              <a:rPr lang="ru-RU" i="1" dirty="0" smtClean="0"/>
              <a:t>. </a:t>
            </a:r>
            <a:r>
              <a:rPr lang="ru-RU" dirty="0" smtClean="0"/>
              <a:t>Будем рассматривать </a:t>
            </a:r>
            <a:r>
              <a:rPr lang="ru-RU" i="1" dirty="0" smtClean="0"/>
              <a:t> </a:t>
            </a:r>
            <a:r>
              <a:rPr lang="ru-RU" dirty="0" smtClean="0"/>
              <a:t>как случайную величину и </a:t>
            </a:r>
            <a:r>
              <a:rPr lang="ru-RU" i="1" dirty="0" smtClean="0"/>
              <a:t>x</a:t>
            </a:r>
            <a:r>
              <a:rPr lang="ru-RU" baseline="-25000" dirty="0" smtClean="0"/>
              <a:t>1</a:t>
            </a:r>
            <a:r>
              <a:rPr lang="ru-RU" dirty="0" smtClean="0"/>
              <a:t>, </a:t>
            </a:r>
            <a:r>
              <a:rPr lang="ru-RU" i="1" dirty="0" smtClean="0"/>
              <a:t>х</a:t>
            </a:r>
            <a:r>
              <a:rPr lang="ru-RU" baseline="-25000" dirty="0" smtClean="0"/>
              <a:t>2</a:t>
            </a:r>
            <a:r>
              <a:rPr lang="ru-RU" dirty="0" smtClean="0"/>
              <a:t>, …, </a:t>
            </a:r>
            <a:r>
              <a:rPr lang="en-US" i="1" dirty="0" err="1" smtClean="0"/>
              <a:t>x</a:t>
            </a:r>
            <a:r>
              <a:rPr lang="en-US" i="1" baseline="-25000" dirty="0" err="1" smtClean="0"/>
              <a:t>n</a:t>
            </a:r>
            <a:r>
              <a:rPr lang="ru-RU" dirty="0" smtClean="0"/>
              <a:t> как независимые, одинаково распределенные случайные величины </a:t>
            </a:r>
            <a:r>
              <a:rPr lang="ru-RU" i="1" dirty="0" smtClean="0"/>
              <a:t>X</a:t>
            </a:r>
            <a:r>
              <a:rPr lang="en-US" i="1" baseline="-25000" dirty="0" smtClean="0"/>
              <a:t>1</a:t>
            </a:r>
            <a:r>
              <a:rPr lang="ru-RU" i="1" dirty="0" smtClean="0"/>
              <a:t>, X</a:t>
            </a:r>
            <a:r>
              <a:rPr lang="ru-RU" baseline="-25000" dirty="0" smtClean="0"/>
              <a:t>2</a:t>
            </a:r>
            <a:r>
              <a:rPr lang="ru-RU" i="1" dirty="0" smtClean="0"/>
              <a:t>, </a:t>
            </a:r>
            <a:r>
              <a:rPr lang="ru-RU" dirty="0" smtClean="0"/>
              <a:t>.... </a:t>
            </a:r>
            <a:r>
              <a:rPr lang="ru-RU" i="1" dirty="0" smtClean="0"/>
              <a:t>Х</a:t>
            </a:r>
            <a:r>
              <a:rPr lang="en-US" i="1" baseline="-25000" dirty="0" smtClean="0"/>
              <a:t>n </a:t>
            </a:r>
            <a:r>
              <a:rPr lang="ru-RU" i="1" dirty="0" smtClean="0"/>
              <a:t>. </a:t>
            </a:r>
            <a:r>
              <a:rPr lang="ru-RU" dirty="0" smtClean="0"/>
              <a:t>Поскольку эти величины одинаково распределены, то они имеют одинаковые числовые характеристики, в частности одинаковое математическое ожидание, которое обозначим через </a:t>
            </a:r>
            <a:r>
              <a:rPr lang="ru-RU" i="1" dirty="0" smtClean="0"/>
              <a:t>а. </a:t>
            </a:r>
            <a:r>
              <a:rPr lang="ru-RU" dirty="0" smtClean="0"/>
              <a:t>Так как математическое ожидание среднего арифметического одинаково распределенных случайных величин равно математическому ожиданию каждой из величин , то</a:t>
            </a:r>
          </a:p>
          <a:p>
            <a:pPr indent="449263" algn="r"/>
            <a:r>
              <a:rPr lang="en-US" dirty="0" smtClean="0"/>
              <a:t> </a:t>
            </a:r>
            <a:r>
              <a:rPr lang="ru-RU" dirty="0" smtClean="0"/>
              <a:t>                          (*)</a:t>
            </a:r>
          </a:p>
          <a:p>
            <a:endParaRPr lang="ru-RU" dirty="0"/>
          </a:p>
        </p:txBody>
      </p:sp>
      <p:pic>
        <p:nvPicPr>
          <p:cNvPr id="12290" name="Picture 2"/>
          <p:cNvPicPr>
            <a:picLocks noChangeAspect="1" noChangeArrowheads="1"/>
          </p:cNvPicPr>
          <p:nvPr/>
        </p:nvPicPr>
        <p:blipFill>
          <a:blip r:embed="rId2" cstate="print"/>
          <a:srcRect/>
          <a:stretch>
            <a:fillRect/>
          </a:stretch>
        </p:blipFill>
        <p:spPr bwMode="auto">
          <a:xfrm>
            <a:off x="1951286" y="4743425"/>
            <a:ext cx="4996978" cy="397575"/>
          </a:xfrm>
          <a:prstGeom prst="rect">
            <a:avLst/>
          </a:prstGeom>
          <a:noFill/>
          <a:ln w="9525">
            <a:noFill/>
            <a:miter lim="800000"/>
            <a:headEnd/>
            <a:tailEnd/>
          </a:ln>
        </p:spPr>
      </p:pic>
      <p:sp>
        <p:nvSpPr>
          <p:cNvPr id="5" name="TextBox 4"/>
          <p:cNvSpPr txBox="1"/>
          <p:nvPr/>
        </p:nvSpPr>
        <p:spPr>
          <a:xfrm>
            <a:off x="179512" y="5085184"/>
            <a:ext cx="8712968" cy="2031325"/>
          </a:xfrm>
          <a:prstGeom prst="rect">
            <a:avLst/>
          </a:prstGeom>
          <a:noFill/>
        </p:spPr>
        <p:txBody>
          <a:bodyPr wrap="square" rtlCol="0">
            <a:spAutoFit/>
          </a:bodyPr>
          <a:lstStyle/>
          <a:p>
            <a:pPr indent="541338" algn="just"/>
            <a:r>
              <a:rPr lang="ru-RU" dirty="0" smtClean="0"/>
              <a:t>Приняв во внимание, что каждая из величин </a:t>
            </a:r>
            <a:r>
              <a:rPr lang="ru-RU" i="1" dirty="0" smtClean="0"/>
              <a:t>X</a:t>
            </a:r>
            <a:r>
              <a:rPr lang="en-US" i="1" baseline="-25000" dirty="0" smtClean="0"/>
              <a:t>1</a:t>
            </a:r>
            <a:r>
              <a:rPr lang="ru-RU" dirty="0" smtClean="0"/>
              <a:t>,</a:t>
            </a:r>
            <a:r>
              <a:rPr lang="ru-RU" i="1" dirty="0" smtClean="0"/>
              <a:t> X</a:t>
            </a:r>
            <a:r>
              <a:rPr lang="ru-RU" baseline="-25000" dirty="0" smtClean="0"/>
              <a:t>2</a:t>
            </a:r>
            <a:r>
              <a:rPr lang="ru-RU" i="1" dirty="0" smtClean="0"/>
              <a:t>, </a:t>
            </a:r>
            <a:r>
              <a:rPr lang="ru-RU" dirty="0" smtClean="0"/>
              <a:t>..., </a:t>
            </a:r>
            <a:r>
              <a:rPr lang="ru-RU" i="1" dirty="0" smtClean="0"/>
              <a:t>Х</a:t>
            </a:r>
            <a:r>
              <a:rPr lang="en-US" i="1" baseline="-25000" dirty="0" smtClean="0"/>
              <a:t>n</a:t>
            </a:r>
            <a:r>
              <a:rPr lang="ru-RU" dirty="0" smtClean="0"/>
              <a:t> имеет то же распределение, что и генеральная совокупность (которую мы также рассматриваем как случайную величину), заключаем, что и числовые характеристики этих величин и генеральной совокупности одинаковы. В частности, математическое ожидание </a:t>
            </a:r>
            <a:r>
              <a:rPr lang="ru-RU" i="1" dirty="0" smtClean="0"/>
              <a:t>а</a:t>
            </a:r>
            <a:r>
              <a:rPr lang="ru-RU" dirty="0" smtClean="0"/>
              <a:t> каждой из величин равно математическому ожиданию признака </a:t>
            </a:r>
            <a:r>
              <a:rPr lang="en-US" i="1" dirty="0" smtClean="0"/>
              <a:t>X </a:t>
            </a:r>
            <a:r>
              <a:rPr lang="ru-RU" dirty="0" smtClean="0"/>
              <a:t>генеральной совокупности, т. е.</a:t>
            </a:r>
          </a:p>
          <a:p>
            <a:pPr algn="just"/>
            <a:endParaRPr lang="ru-RU"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104775" y="-27384"/>
            <a:ext cx="8934450" cy="4791075"/>
          </a:xfrm>
          <a:prstGeom prst="rect">
            <a:avLst/>
          </a:prstGeom>
          <a:noFill/>
          <a:ln w="9525">
            <a:noFill/>
            <a:miter lim="800000"/>
            <a:headEnd/>
            <a:tailEnd/>
          </a:ln>
        </p:spPr>
      </p:pic>
      <p:sp>
        <p:nvSpPr>
          <p:cNvPr id="3" name="TextBox 2"/>
          <p:cNvSpPr txBox="1"/>
          <p:nvPr/>
        </p:nvSpPr>
        <p:spPr>
          <a:xfrm>
            <a:off x="179512" y="4797152"/>
            <a:ext cx="8784976" cy="2031325"/>
          </a:xfrm>
          <a:prstGeom prst="rect">
            <a:avLst/>
          </a:prstGeom>
          <a:noFill/>
        </p:spPr>
        <p:txBody>
          <a:bodyPr wrap="square" rtlCol="0">
            <a:spAutoFit/>
          </a:bodyPr>
          <a:lstStyle/>
          <a:p>
            <a:pPr indent="449263" algn="just"/>
            <a:r>
              <a:rPr lang="ru-RU" dirty="0" smtClean="0"/>
              <a:t>Итак, при увеличении объема выборки </a:t>
            </a:r>
            <a:r>
              <a:rPr lang="ru-RU" i="1" dirty="0" err="1" smtClean="0"/>
              <a:t>п</a:t>
            </a:r>
            <a:r>
              <a:rPr lang="ru-RU" i="1" dirty="0" smtClean="0"/>
              <a:t> </a:t>
            </a:r>
            <a:r>
              <a:rPr lang="ru-RU" dirty="0" smtClean="0"/>
              <a:t>выборочная средняя стремится по вероятности к генеральной средней, а это и означает, что выборочная средняя есть состоятельная оценка генеральной средней. Из сказанного следует также, что если по нескольким выборкам достаточно большого объема из одной и той же генеральной совокупности будут найдены выборочные средние, то они будут приближенно равны между собой. В этом и состоит свойство </a:t>
            </a:r>
            <a:r>
              <a:rPr lang="ru-RU" b="1" i="1" dirty="0" smtClean="0"/>
              <a:t>устойчивости выборочных средних.</a:t>
            </a:r>
            <a:endParaRPr lang="ru-RU" dirty="0" smtClean="0"/>
          </a:p>
          <a:p>
            <a:endParaRPr lang="ru-RU"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712968" cy="3693319"/>
          </a:xfrm>
          <a:prstGeom prst="rect">
            <a:avLst/>
          </a:prstGeom>
          <a:noFill/>
        </p:spPr>
        <p:txBody>
          <a:bodyPr wrap="square" rtlCol="0">
            <a:spAutoFit/>
          </a:bodyPr>
          <a:lstStyle/>
          <a:p>
            <a:pPr indent="449263" algn="just"/>
            <a:r>
              <a:rPr lang="ru-RU" dirty="0" smtClean="0"/>
              <a:t>Заметим, что если дисперсии двух одинаково распределенных совокупностей равны между собой, то близость выборочных средних к генеральным не зависит от отношения объема выборки к объему генеральной совокупности. Она зависит от объема выборки: чем объем выборки больше, тем меньше выборочная средняя отличается от генеральной. Например, если из одной совокупности отобран 1% объектов, а из другой совокупности отобрано 4% объектов, причем объем первой выборки оказался большим, чем второй, то первая выборочная средняя будет меньше отличаться от соответствующей генеральной средней, чем вторая.</a:t>
            </a:r>
          </a:p>
          <a:p>
            <a:pPr indent="449263" algn="just"/>
            <a:r>
              <a:rPr lang="ru-RU" dirty="0" smtClean="0"/>
              <a:t>Допустим, что все значения количественного признака </a:t>
            </a:r>
            <a:r>
              <a:rPr lang="en-US" i="1" dirty="0" smtClean="0"/>
              <a:t>X </a:t>
            </a:r>
            <a:r>
              <a:rPr lang="ru-RU" dirty="0" smtClean="0"/>
              <a:t>совокупности, безразлично-генеральной или выборочной, разбиты на несколько групп. Рассматривая каждую группу как самостоятельную совокупность, можно найти ее среднюю арифметическую.</a:t>
            </a:r>
          </a:p>
          <a:p>
            <a:endParaRPr lang="ru-RU"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987824" y="44624"/>
            <a:ext cx="3938771" cy="461665"/>
          </a:xfrm>
          <a:prstGeom prst="rect">
            <a:avLst/>
          </a:prstGeom>
        </p:spPr>
        <p:txBody>
          <a:bodyPr wrap="none">
            <a:spAutoFit/>
          </a:bodyPr>
          <a:lstStyle/>
          <a:p>
            <a:pPr lvl="0"/>
            <a:r>
              <a:rPr lang="ru-RU" sz="2400" b="1" dirty="0" smtClean="0">
                <a:solidFill>
                  <a:srgbClr val="0000FF"/>
                </a:solidFill>
              </a:rPr>
              <a:t>Групповая и общая средние</a:t>
            </a:r>
            <a:endParaRPr lang="ru-RU" sz="2400" b="1" dirty="0">
              <a:solidFill>
                <a:srgbClr val="0000FF"/>
              </a:solidFill>
            </a:endParaRPr>
          </a:p>
        </p:txBody>
      </p:sp>
      <p:pic>
        <p:nvPicPr>
          <p:cNvPr id="14338" name="Picture 2"/>
          <p:cNvPicPr>
            <a:picLocks noChangeAspect="1" noChangeArrowheads="1"/>
          </p:cNvPicPr>
          <p:nvPr/>
        </p:nvPicPr>
        <p:blipFill>
          <a:blip r:embed="rId2" cstate="print"/>
          <a:srcRect/>
          <a:stretch>
            <a:fillRect/>
          </a:stretch>
        </p:blipFill>
        <p:spPr bwMode="auto">
          <a:xfrm>
            <a:off x="152400" y="476672"/>
            <a:ext cx="8991600" cy="299085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1187624" y="3516585"/>
            <a:ext cx="6572250" cy="315277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16632"/>
            <a:ext cx="8424936" cy="954107"/>
          </a:xfrm>
          <a:prstGeom prst="rect">
            <a:avLst/>
          </a:prstGeom>
          <a:noFill/>
        </p:spPr>
        <p:txBody>
          <a:bodyPr wrap="square" rtlCol="0">
            <a:spAutoFit/>
          </a:bodyPr>
          <a:lstStyle/>
          <a:p>
            <a:pPr lvl="0" algn="ctr"/>
            <a:r>
              <a:rPr lang="ru-RU" sz="2800" b="1" dirty="0" smtClean="0">
                <a:solidFill>
                  <a:srgbClr val="0000FF"/>
                </a:solidFill>
              </a:rPr>
              <a:t>Отклонение от общей средней и его свойство</a:t>
            </a:r>
          </a:p>
          <a:p>
            <a:pPr algn="ctr"/>
            <a:endParaRPr lang="ru-RU" sz="2800" dirty="0">
              <a:solidFill>
                <a:srgbClr val="0000FF"/>
              </a:solidFill>
            </a:endParaRPr>
          </a:p>
        </p:txBody>
      </p:sp>
      <p:pic>
        <p:nvPicPr>
          <p:cNvPr id="1026" name="Picture 2"/>
          <p:cNvPicPr>
            <a:picLocks noChangeAspect="1" noChangeArrowheads="1"/>
          </p:cNvPicPr>
          <p:nvPr/>
        </p:nvPicPr>
        <p:blipFill>
          <a:blip r:embed="rId2" cstate="print"/>
          <a:srcRect/>
          <a:stretch>
            <a:fillRect/>
          </a:stretch>
        </p:blipFill>
        <p:spPr bwMode="auto">
          <a:xfrm>
            <a:off x="57150" y="902543"/>
            <a:ext cx="9029700" cy="583882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116632"/>
            <a:ext cx="9001125" cy="30099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t="2415"/>
          <a:stretch>
            <a:fillRect/>
          </a:stretch>
        </p:blipFill>
        <p:spPr bwMode="auto">
          <a:xfrm>
            <a:off x="179512" y="3284984"/>
            <a:ext cx="8553450" cy="290931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493504"/>
            <a:ext cx="8784976" cy="6247864"/>
          </a:xfrm>
          <a:prstGeom prst="rect">
            <a:avLst/>
          </a:prstGeom>
          <a:noFill/>
        </p:spPr>
        <p:txBody>
          <a:bodyPr wrap="square" rtlCol="0">
            <a:spAutoFit/>
          </a:bodyPr>
          <a:lstStyle/>
          <a:p>
            <a:pPr indent="452438" algn="just"/>
            <a:r>
              <a:rPr lang="ru-RU" sz="1600" dirty="0" smtClean="0"/>
              <a:t>Математическая статистика как наука начинается с работ знаменитого немецкого математика Карла Фридриха Гаусса (1777-1855), который на основе теории вероятностей исследовал и обосновал метод наименьших квадратов, созданный им в 1795 г. и примененный для обработки астрономических данных (с целью уточнения орбиты малой планеты Церера). Его именем часто называют одно из наиболее популярных распределений вероятностей – нормальное, а в теории случайных процессов основной объект изучения – </a:t>
            </a:r>
            <a:r>
              <a:rPr lang="ru-RU" sz="1600" dirty="0" err="1" smtClean="0"/>
              <a:t>гауссовские</a:t>
            </a:r>
            <a:r>
              <a:rPr lang="ru-RU" sz="1600" dirty="0" smtClean="0"/>
              <a:t> процессы.</a:t>
            </a:r>
          </a:p>
          <a:p>
            <a:pPr indent="452438" algn="just"/>
            <a:r>
              <a:rPr lang="ru-RU" sz="1600" dirty="0" smtClean="0"/>
              <a:t>В конце XIX в. – начале ХХ в. крупный вклад в математическую статистику внесли английские исследователи, прежде всего К.Пирсон (1857-1936) и Р.А.Фишер (1890-1962). В частности, Пирсон разработал критерий «</a:t>
            </a:r>
            <a:r>
              <a:rPr lang="ru-RU" sz="1600" dirty="0" err="1" smtClean="0"/>
              <a:t>хи-квадрат</a:t>
            </a:r>
            <a:r>
              <a:rPr lang="ru-RU" sz="1600" dirty="0" smtClean="0"/>
              <a:t>» проверки статистических гипотез, а Фишер – дисперсионный анализ, теорию планирования эксперимента, метод максимального правдоподобия оценки параметров.</a:t>
            </a:r>
          </a:p>
          <a:p>
            <a:pPr indent="452438" algn="just"/>
            <a:r>
              <a:rPr lang="ru-RU" sz="1600" dirty="0" smtClean="0"/>
              <a:t>В 30-е годы ХХ в. поляк Ежи Нейман (1894-1977) и англичанин Э.Пирсон развили общую теорию проверки статистических гипотез, а советские математики академик А.Н. Колмогоров (1903-1987) и член-корреспондент АН СССР Н.В.Смирнов (1900-1966) заложили основы непараметрической статистики. В сороковые годы ХХ в. румын А. </a:t>
            </a:r>
            <a:r>
              <a:rPr lang="ru-RU" sz="1600" dirty="0" err="1" smtClean="0"/>
              <a:t>Вальд</a:t>
            </a:r>
            <a:r>
              <a:rPr lang="ru-RU" sz="1600" dirty="0" smtClean="0"/>
              <a:t> (1902-1950) построил теорию последовательного статистического анализа.</a:t>
            </a:r>
          </a:p>
          <a:p>
            <a:pPr indent="452438" algn="just"/>
            <a:r>
              <a:rPr lang="ru-RU" sz="1600" dirty="0" smtClean="0"/>
              <a:t>Математическая статистика бурно развивается и в настоящее время. Так, за последние 40 лет можно выделить четыре принципиально новых направления исследований:</a:t>
            </a:r>
          </a:p>
          <a:p>
            <a:pPr indent="452438" algn="just"/>
            <a:r>
              <a:rPr lang="ru-RU" sz="1600" dirty="0" smtClean="0"/>
              <a:t>- разработка и внедрение математических методов планирования экспериментов;</a:t>
            </a:r>
          </a:p>
          <a:p>
            <a:pPr indent="452438" algn="just"/>
            <a:r>
              <a:rPr lang="ru-RU" sz="1600" dirty="0" smtClean="0"/>
              <a:t>развитие статистики объектов нечисловой природы как самостоятельного направления в прикладной математической статистике;</a:t>
            </a:r>
          </a:p>
          <a:p>
            <a:pPr indent="452438" algn="just"/>
            <a:r>
              <a:rPr lang="ru-RU" sz="1600" dirty="0" smtClean="0"/>
              <a:t>развитие статистических методов, устойчивых по отношению к малым отклонениям от используемой вероятностной модели;</a:t>
            </a:r>
          </a:p>
          <a:p>
            <a:pPr indent="452438" algn="just"/>
            <a:r>
              <a:rPr lang="ru-RU" sz="1600" dirty="0" smtClean="0"/>
              <a:t>- широкое развертывание работ по созданию компьютерных пакетов программ, предназначенных для проведения статистического анализа данных.</a:t>
            </a:r>
            <a:endParaRPr lang="ru-RU" dirty="0"/>
          </a:p>
        </p:txBody>
      </p:sp>
      <p:sp>
        <p:nvSpPr>
          <p:cNvPr id="3" name="Прямоугольник 2"/>
          <p:cNvSpPr/>
          <p:nvPr/>
        </p:nvSpPr>
        <p:spPr>
          <a:xfrm>
            <a:off x="2483768" y="44624"/>
            <a:ext cx="3652731" cy="523220"/>
          </a:xfrm>
          <a:prstGeom prst="rect">
            <a:avLst/>
          </a:prstGeom>
        </p:spPr>
        <p:txBody>
          <a:bodyPr wrap="none">
            <a:spAutoFit/>
          </a:bodyPr>
          <a:lstStyle/>
          <a:p>
            <a:pPr marL="514350" indent="-514350" algn="ctr"/>
            <a:r>
              <a:rPr lang="ru-RU" sz="2800" b="1" dirty="0" smtClean="0">
                <a:solidFill>
                  <a:srgbClr val="0070C0"/>
                </a:solidFill>
              </a:rPr>
              <a:t>Историческая справка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260648"/>
            <a:ext cx="7992888" cy="523220"/>
          </a:xfrm>
          <a:prstGeom prst="rect">
            <a:avLst/>
          </a:prstGeom>
          <a:noFill/>
        </p:spPr>
        <p:txBody>
          <a:bodyPr wrap="square" rtlCol="0">
            <a:spAutoFit/>
          </a:bodyPr>
          <a:lstStyle/>
          <a:p>
            <a:pPr algn="ctr"/>
            <a:r>
              <a:rPr lang="ru-RU" sz="2800" b="1" dirty="0" smtClean="0">
                <a:solidFill>
                  <a:srgbClr val="0000FF"/>
                </a:solidFill>
              </a:rPr>
              <a:t>Генеральная дисперсия</a:t>
            </a:r>
            <a:endParaRPr lang="ru-RU" sz="2800" b="1" dirty="0">
              <a:solidFill>
                <a:srgbClr val="0000FF"/>
              </a:solidFill>
            </a:endParaRPr>
          </a:p>
        </p:txBody>
      </p:sp>
      <p:pic>
        <p:nvPicPr>
          <p:cNvPr id="3074" name="Picture 2"/>
          <p:cNvPicPr>
            <a:picLocks noChangeAspect="1" noChangeArrowheads="1"/>
          </p:cNvPicPr>
          <p:nvPr/>
        </p:nvPicPr>
        <p:blipFill>
          <a:blip r:embed="rId2" cstate="print"/>
          <a:srcRect/>
          <a:stretch>
            <a:fillRect/>
          </a:stretch>
        </p:blipFill>
        <p:spPr bwMode="auto">
          <a:xfrm>
            <a:off x="0" y="1019175"/>
            <a:ext cx="9039225" cy="58388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23528" y="188640"/>
            <a:ext cx="8439150" cy="33147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107504" y="3573016"/>
            <a:ext cx="8820150" cy="315277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640960" cy="461665"/>
          </a:xfrm>
          <a:prstGeom prst="rect">
            <a:avLst/>
          </a:prstGeom>
          <a:noFill/>
        </p:spPr>
        <p:txBody>
          <a:bodyPr wrap="square" rtlCol="0">
            <a:spAutoFit/>
          </a:bodyPr>
          <a:lstStyle/>
          <a:p>
            <a:pPr algn="ctr"/>
            <a:r>
              <a:rPr lang="ru-RU" sz="2400" b="1" dirty="0" smtClean="0">
                <a:solidFill>
                  <a:srgbClr val="0000FF"/>
                </a:solidFill>
              </a:rPr>
              <a:t>Выборочная дисперсия</a:t>
            </a:r>
            <a:endParaRPr lang="ru-RU" sz="2400" b="1" dirty="0">
              <a:solidFill>
                <a:srgbClr val="0000FF"/>
              </a:solidFill>
            </a:endParaRPr>
          </a:p>
        </p:txBody>
      </p:sp>
      <p:pic>
        <p:nvPicPr>
          <p:cNvPr id="5122" name="Picture 2"/>
          <p:cNvPicPr>
            <a:picLocks noChangeAspect="1" noChangeArrowheads="1"/>
          </p:cNvPicPr>
          <p:nvPr/>
        </p:nvPicPr>
        <p:blipFill>
          <a:blip r:embed="rId2" cstate="print"/>
          <a:srcRect/>
          <a:stretch>
            <a:fillRect/>
          </a:stretch>
        </p:blipFill>
        <p:spPr bwMode="auto">
          <a:xfrm>
            <a:off x="66675" y="681038"/>
            <a:ext cx="9010650" cy="549592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79512" y="260648"/>
            <a:ext cx="8763000" cy="34290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40146" y="3933056"/>
            <a:ext cx="8896350" cy="22479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60648"/>
            <a:ext cx="8136904" cy="954107"/>
          </a:xfrm>
          <a:prstGeom prst="rect">
            <a:avLst/>
          </a:prstGeom>
          <a:noFill/>
        </p:spPr>
        <p:txBody>
          <a:bodyPr wrap="square" rtlCol="0">
            <a:spAutoFit/>
          </a:bodyPr>
          <a:lstStyle/>
          <a:p>
            <a:pPr lvl="0" algn="ctr"/>
            <a:r>
              <a:rPr lang="ru-RU" sz="2800" b="1" dirty="0" smtClean="0">
                <a:solidFill>
                  <a:srgbClr val="0000FF"/>
                </a:solidFill>
              </a:rPr>
              <a:t>Формула для вычисления дисперсии</a:t>
            </a:r>
          </a:p>
          <a:p>
            <a:pPr algn="ctr"/>
            <a:endParaRPr lang="ru-RU" sz="2800" dirty="0">
              <a:solidFill>
                <a:srgbClr val="0000FF"/>
              </a:solidFill>
            </a:endParaRPr>
          </a:p>
        </p:txBody>
      </p:sp>
      <p:pic>
        <p:nvPicPr>
          <p:cNvPr id="7170" name="Picture 2"/>
          <p:cNvPicPr>
            <a:picLocks noChangeAspect="1" noChangeArrowheads="1"/>
          </p:cNvPicPr>
          <p:nvPr/>
        </p:nvPicPr>
        <p:blipFill>
          <a:blip r:embed="rId2" cstate="print"/>
          <a:srcRect/>
          <a:stretch>
            <a:fillRect/>
          </a:stretch>
        </p:blipFill>
        <p:spPr bwMode="auto">
          <a:xfrm>
            <a:off x="128588" y="1076325"/>
            <a:ext cx="8886825" cy="470535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611560" y="476672"/>
            <a:ext cx="7753350" cy="379095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332656"/>
            <a:ext cx="8352928" cy="954107"/>
          </a:xfrm>
          <a:prstGeom prst="rect">
            <a:avLst/>
          </a:prstGeom>
          <a:noFill/>
        </p:spPr>
        <p:txBody>
          <a:bodyPr wrap="square" rtlCol="0">
            <a:spAutoFit/>
          </a:bodyPr>
          <a:lstStyle/>
          <a:p>
            <a:pPr lvl="0" algn="ctr"/>
            <a:r>
              <a:rPr lang="ru-RU" sz="2800" b="1" dirty="0" smtClean="0">
                <a:solidFill>
                  <a:srgbClr val="0000FF"/>
                </a:solidFill>
              </a:rPr>
              <a:t>Групповая, внутригрупповая, межгрупповая и общая дисперсии</a:t>
            </a:r>
            <a:endParaRPr lang="ru-RU" sz="2800" dirty="0">
              <a:solidFill>
                <a:srgbClr val="0000FF"/>
              </a:solidFill>
            </a:endParaRPr>
          </a:p>
        </p:txBody>
      </p:sp>
      <p:sp>
        <p:nvSpPr>
          <p:cNvPr id="3" name="TextBox 2"/>
          <p:cNvSpPr txBox="1"/>
          <p:nvPr/>
        </p:nvSpPr>
        <p:spPr>
          <a:xfrm>
            <a:off x="395536" y="1484784"/>
            <a:ext cx="8568952" cy="2523768"/>
          </a:xfrm>
          <a:prstGeom prst="rect">
            <a:avLst/>
          </a:prstGeom>
          <a:noFill/>
        </p:spPr>
        <p:txBody>
          <a:bodyPr wrap="square" rtlCol="0">
            <a:spAutoFit/>
          </a:bodyPr>
          <a:lstStyle/>
          <a:p>
            <a:pPr indent="452438" algn="just"/>
            <a:r>
              <a:rPr lang="ru-RU" sz="2000" dirty="0" smtClean="0"/>
              <a:t>Допустим, что все значения количественного признака </a:t>
            </a:r>
            <a:r>
              <a:rPr lang="ru-RU" sz="2000" i="1" dirty="0" smtClean="0"/>
              <a:t>X</a:t>
            </a:r>
            <a:r>
              <a:rPr lang="ru-RU" sz="2000" dirty="0" smtClean="0"/>
              <a:t> совокупности, безразлично—генеральной или выборочной, разбиты на </a:t>
            </a:r>
            <a:r>
              <a:rPr lang="en-US" sz="2000" i="1" dirty="0" smtClean="0"/>
              <a:t>k</a:t>
            </a:r>
            <a:r>
              <a:rPr lang="en-US" sz="2000" dirty="0" smtClean="0"/>
              <a:t> </a:t>
            </a:r>
            <a:r>
              <a:rPr lang="ru-RU" sz="2000" dirty="0" smtClean="0"/>
              <a:t>групп. Рассматривая каждую группу как самостоятельную совокупность, можно найти групповую среднюю и дисперсию значений признака, принадлежащих группе, относительно групповой средней.</a:t>
            </a:r>
          </a:p>
          <a:p>
            <a:pPr indent="452438" algn="just"/>
            <a:r>
              <a:rPr lang="ru-RU" sz="2000" i="1" dirty="0" smtClean="0">
                <a:solidFill>
                  <a:srgbClr val="0000FF"/>
                </a:solidFill>
              </a:rPr>
              <a:t>Групповой дисперсией</a:t>
            </a:r>
            <a:r>
              <a:rPr lang="ru-RU" sz="2000" dirty="0" smtClean="0">
                <a:solidFill>
                  <a:srgbClr val="0000FF"/>
                </a:solidFill>
              </a:rPr>
              <a:t> </a:t>
            </a:r>
            <a:r>
              <a:rPr lang="ru-RU" sz="2000" dirty="0" smtClean="0"/>
              <a:t>называют дисперсию значений признака, принадлежащих группе, относительно групповой средней</a:t>
            </a:r>
          </a:p>
          <a:p>
            <a:endParaRPr lang="ru-RU" dirty="0"/>
          </a:p>
        </p:txBody>
      </p:sp>
      <p:pic>
        <p:nvPicPr>
          <p:cNvPr id="1026" name="Picture 2"/>
          <p:cNvPicPr>
            <a:picLocks noChangeAspect="1" noChangeArrowheads="1"/>
          </p:cNvPicPr>
          <p:nvPr/>
        </p:nvPicPr>
        <p:blipFill>
          <a:blip r:embed="rId2" cstate="print"/>
          <a:srcRect t="11200"/>
          <a:stretch>
            <a:fillRect/>
          </a:stretch>
        </p:blipFill>
        <p:spPr bwMode="auto">
          <a:xfrm>
            <a:off x="467544" y="3717032"/>
            <a:ext cx="8239125" cy="1141859"/>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14338" y="923925"/>
            <a:ext cx="8315325" cy="501015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51520" y="476672"/>
            <a:ext cx="8639175" cy="50292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52388" y="381000"/>
            <a:ext cx="9039225" cy="60960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53434"/>
            <a:ext cx="9144000" cy="6647974"/>
          </a:xfrm>
          <a:prstGeom prst="rect">
            <a:avLst/>
          </a:prstGeom>
          <a:noFill/>
        </p:spPr>
        <p:txBody>
          <a:bodyPr wrap="square" rtlCol="0">
            <a:spAutoFit/>
          </a:bodyPr>
          <a:lstStyle/>
          <a:p>
            <a:pPr indent="452438" algn="just"/>
            <a:r>
              <a:rPr lang="ru-RU" sz="1700" dirty="0" smtClean="0"/>
              <a:t>Пусть требуется изучить совокупность однородных объектов относительно некоторого качественного или количественного признака, характеризующего эти объекты. Например, если имеется партия деталей, то качественным признаком может служить стандартность детали, а количественным — контролируемый размер детали.</a:t>
            </a:r>
          </a:p>
          <a:p>
            <a:pPr indent="452438" algn="just"/>
            <a:r>
              <a:rPr lang="ru-RU" sz="1700" dirty="0" smtClean="0"/>
              <a:t>Иногда проводят сплошное обследование, т, е. обследуют каждый из объектов совокупности относительно признака, которым интересуются. На практике, однако, сплошное обследование применяют сравнительно редко. Например, если совокупность содержит очень большое число объектов, то провести сплошное обследование физически невозможно. Если обследование объекта связано с его уничтожением или требует больших материальных затрат, то проводить сплошное обследование практически не имеет смысла. В таких случаях случайно отбирают из всей совокупности ограниченное число объектов и подвергают их изучению.</a:t>
            </a:r>
          </a:p>
          <a:p>
            <a:pPr indent="452438" algn="just"/>
            <a:r>
              <a:rPr lang="ru-RU" sz="1700" i="1" dirty="0" smtClean="0">
                <a:solidFill>
                  <a:srgbClr val="0000FF"/>
                </a:solidFill>
              </a:rPr>
              <a:t>Выборочной совокупностью</a:t>
            </a:r>
            <a:r>
              <a:rPr lang="ru-RU" sz="1700" dirty="0" smtClean="0">
                <a:solidFill>
                  <a:srgbClr val="0000FF"/>
                </a:solidFill>
              </a:rPr>
              <a:t> </a:t>
            </a:r>
            <a:r>
              <a:rPr lang="ru-RU" sz="1700" dirty="0" smtClean="0"/>
              <a:t>или просто </a:t>
            </a:r>
            <a:r>
              <a:rPr lang="ru-RU" sz="1700" i="1" dirty="0" smtClean="0"/>
              <a:t>выборкой</a:t>
            </a:r>
            <a:r>
              <a:rPr lang="ru-RU" sz="1700" dirty="0" smtClean="0"/>
              <a:t> называют совокупность случайно отобранных объектов.</a:t>
            </a:r>
          </a:p>
          <a:p>
            <a:pPr indent="452438" algn="just"/>
            <a:r>
              <a:rPr lang="ru-RU" sz="1700" i="1" dirty="0" smtClean="0">
                <a:solidFill>
                  <a:srgbClr val="0000FF"/>
                </a:solidFill>
              </a:rPr>
              <a:t>Генеральной совокупностью</a:t>
            </a:r>
            <a:r>
              <a:rPr lang="ru-RU" sz="1700" dirty="0" smtClean="0">
                <a:solidFill>
                  <a:srgbClr val="0000FF"/>
                </a:solidFill>
              </a:rPr>
              <a:t> </a:t>
            </a:r>
            <a:r>
              <a:rPr lang="ru-RU" sz="1700" dirty="0" smtClean="0"/>
              <a:t>называют совокупность объектов, из которых производится выборка.</a:t>
            </a:r>
          </a:p>
          <a:p>
            <a:pPr indent="452438" algn="just"/>
            <a:r>
              <a:rPr lang="ru-RU" sz="1700" i="1" dirty="0" smtClean="0">
                <a:solidFill>
                  <a:srgbClr val="0000FF"/>
                </a:solidFill>
              </a:rPr>
              <a:t>Объемом</a:t>
            </a:r>
            <a:r>
              <a:rPr lang="ru-RU" sz="1700" dirty="0" smtClean="0">
                <a:solidFill>
                  <a:srgbClr val="0000FF"/>
                </a:solidFill>
              </a:rPr>
              <a:t> </a:t>
            </a:r>
            <a:r>
              <a:rPr lang="ru-RU" sz="1700" dirty="0" smtClean="0"/>
              <a:t>совокупности (выборочной или генеральной) называют число объектов этой совокупности. Например, если из 1000 деталей отобрано для обследования 100 деталей, то объем генеральной совокупности </a:t>
            </a:r>
            <a:r>
              <a:rPr lang="en-US" sz="1700" dirty="0" smtClean="0"/>
              <a:t>N</a:t>
            </a:r>
            <a:r>
              <a:rPr lang="ru-RU" sz="1700" dirty="0" smtClean="0"/>
              <a:t>= 1000, а объем выборки </a:t>
            </a:r>
            <a:r>
              <a:rPr lang="en-US" sz="1700" dirty="0" smtClean="0"/>
              <a:t>n</a:t>
            </a:r>
            <a:r>
              <a:rPr lang="ru-RU" sz="1700" dirty="0" smtClean="0"/>
              <a:t>=100.</a:t>
            </a:r>
          </a:p>
          <a:p>
            <a:pPr indent="452438" algn="just"/>
            <a:r>
              <a:rPr lang="ru-RU" sz="1700" b="1" dirty="0" smtClean="0"/>
              <a:t>Замечание. Часто генеральная совокупность содержит конечное число объектов. Однако если это число достаточно велико, то иногда в целях упрощения вычислений, или для облегчения теоретических выводов, допускают, что генеральная совокупность состоит из бесчисленного множества объектов. Такое допущение оправдывается тем, что увеличение объема генеральной совокупности (достаточно большого объема) практически не сказывается на результатах обработки данных выборки.</a:t>
            </a:r>
          </a:p>
          <a:p>
            <a:endParaRPr lang="ru-RU" dirty="0"/>
          </a:p>
        </p:txBody>
      </p:sp>
      <p:sp>
        <p:nvSpPr>
          <p:cNvPr id="3" name="TextBox 2"/>
          <p:cNvSpPr txBox="1"/>
          <p:nvPr/>
        </p:nvSpPr>
        <p:spPr>
          <a:xfrm>
            <a:off x="1835696" y="44624"/>
            <a:ext cx="6552728" cy="830997"/>
          </a:xfrm>
          <a:prstGeom prst="rect">
            <a:avLst/>
          </a:prstGeom>
          <a:noFill/>
        </p:spPr>
        <p:txBody>
          <a:bodyPr wrap="square" rtlCol="0">
            <a:spAutoFit/>
          </a:bodyPr>
          <a:lstStyle/>
          <a:p>
            <a:pPr lvl="0" algn="ctr"/>
            <a:r>
              <a:rPr lang="ru-RU" sz="2400" b="1" dirty="0" smtClean="0">
                <a:solidFill>
                  <a:srgbClr val="0070C0"/>
                </a:solidFill>
              </a:rPr>
              <a:t>Генеральная и выборочная совокупности</a:t>
            </a:r>
          </a:p>
          <a:p>
            <a:pPr algn="ctr"/>
            <a:endParaRPr lang="ru-RU" sz="2400" dirty="0">
              <a:solidFill>
                <a:srgbClr val="0070C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90525" y="690563"/>
            <a:ext cx="8362950" cy="547687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476672"/>
            <a:ext cx="8424936" cy="1384995"/>
          </a:xfrm>
          <a:prstGeom prst="rect">
            <a:avLst/>
          </a:prstGeom>
        </p:spPr>
        <p:txBody>
          <a:bodyPr wrap="square">
            <a:spAutoFit/>
          </a:bodyPr>
          <a:lstStyle/>
          <a:p>
            <a:pPr algn="ctr"/>
            <a:r>
              <a:rPr lang="ru-RU" sz="2400" b="1" dirty="0" smtClean="0">
                <a:solidFill>
                  <a:srgbClr val="0000FF"/>
                </a:solidFill>
              </a:rPr>
              <a:t>Сложение дисперсий</a:t>
            </a:r>
          </a:p>
          <a:p>
            <a:pPr indent="452438" algn="just">
              <a:lnSpc>
                <a:spcPct val="150000"/>
              </a:lnSpc>
            </a:pPr>
            <a:r>
              <a:rPr lang="ru-RU" sz="2000" b="1" dirty="0" smtClean="0"/>
              <a:t>Теорема. </a:t>
            </a:r>
            <a:r>
              <a:rPr lang="ru-RU" sz="2000" i="1" dirty="0" smtClean="0"/>
              <a:t>Если совокупность состоит из нескольких групп, то общая дисперсия равна сумме внутригрупповой и межгрупповой дисперсий:</a:t>
            </a:r>
            <a:endParaRPr lang="ru-RU" sz="2000" dirty="0"/>
          </a:p>
        </p:txBody>
      </p:sp>
      <p:pic>
        <p:nvPicPr>
          <p:cNvPr id="6146" name="Picture 2"/>
          <p:cNvPicPr>
            <a:picLocks noChangeAspect="1" noChangeArrowheads="1"/>
          </p:cNvPicPr>
          <p:nvPr/>
        </p:nvPicPr>
        <p:blipFill>
          <a:blip r:embed="rId2" cstate="print"/>
          <a:srcRect/>
          <a:stretch>
            <a:fillRect/>
          </a:stretch>
        </p:blipFill>
        <p:spPr bwMode="auto">
          <a:xfrm>
            <a:off x="395536" y="1844824"/>
            <a:ext cx="8362950" cy="37719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204788" y="690563"/>
            <a:ext cx="8734425" cy="547687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323528" y="0"/>
            <a:ext cx="8505825" cy="1457325"/>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347864" y="1484784"/>
            <a:ext cx="2828925" cy="600075"/>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b="51274"/>
          <a:stretch>
            <a:fillRect/>
          </a:stretch>
        </p:blipFill>
        <p:spPr bwMode="auto">
          <a:xfrm>
            <a:off x="0" y="2132856"/>
            <a:ext cx="8778202" cy="3528392"/>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t="48523"/>
          <a:stretch>
            <a:fillRect/>
          </a:stretch>
        </p:blipFill>
        <p:spPr bwMode="auto">
          <a:xfrm>
            <a:off x="244194" y="404664"/>
            <a:ext cx="8648286" cy="3672408"/>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8" y="260648"/>
            <a:ext cx="8568952" cy="461665"/>
          </a:xfrm>
          <a:prstGeom prst="rect">
            <a:avLst/>
          </a:prstGeom>
        </p:spPr>
        <p:txBody>
          <a:bodyPr wrap="square">
            <a:spAutoFit/>
          </a:bodyPr>
          <a:lstStyle/>
          <a:p>
            <a:pPr algn="ctr"/>
            <a:r>
              <a:rPr lang="ru-RU" sz="2400" b="1" dirty="0" smtClean="0">
                <a:solidFill>
                  <a:srgbClr val="0000FF"/>
                </a:solidFill>
              </a:rPr>
              <a:t>Оценка генеральной дисперсии по исправленной выборочной</a:t>
            </a:r>
            <a:endParaRPr lang="ru-RU" sz="2400" b="1" dirty="0">
              <a:solidFill>
                <a:srgbClr val="0000FF"/>
              </a:solidFill>
            </a:endParaRPr>
          </a:p>
        </p:txBody>
      </p:sp>
      <p:sp>
        <p:nvSpPr>
          <p:cNvPr id="3" name="TextBox 2"/>
          <p:cNvSpPr txBox="1"/>
          <p:nvPr/>
        </p:nvSpPr>
        <p:spPr>
          <a:xfrm>
            <a:off x="395536" y="692696"/>
            <a:ext cx="8280920" cy="1477328"/>
          </a:xfrm>
          <a:prstGeom prst="rect">
            <a:avLst/>
          </a:prstGeom>
          <a:noFill/>
        </p:spPr>
        <p:txBody>
          <a:bodyPr wrap="square" rtlCol="0">
            <a:spAutoFit/>
          </a:bodyPr>
          <a:lstStyle/>
          <a:p>
            <a:pPr indent="452438" algn="just">
              <a:lnSpc>
                <a:spcPct val="150000"/>
              </a:lnSpc>
            </a:pPr>
            <a:r>
              <a:rPr lang="ru-RU" sz="2000" dirty="0" smtClean="0"/>
              <a:t>Пусть из генеральной совокупности в результате </a:t>
            </a:r>
            <a:r>
              <a:rPr lang="en-US" sz="2000" i="1" dirty="0" smtClean="0"/>
              <a:t>n</a:t>
            </a:r>
            <a:r>
              <a:rPr lang="ru-RU" sz="2000" dirty="0" smtClean="0"/>
              <a:t> независимых наблюдений над количественным признаком </a:t>
            </a:r>
            <a:r>
              <a:rPr lang="ru-RU" sz="2000" i="1" dirty="0" smtClean="0"/>
              <a:t>X</a:t>
            </a:r>
            <a:r>
              <a:rPr lang="ru-RU" sz="2000" dirty="0" smtClean="0"/>
              <a:t> извлечена повторная выборка объема </a:t>
            </a:r>
            <a:r>
              <a:rPr lang="en-US" sz="2000" i="1" dirty="0" smtClean="0"/>
              <a:t>n</a:t>
            </a:r>
            <a:r>
              <a:rPr lang="ru-RU" sz="2000" i="1" dirty="0" smtClean="0"/>
              <a:t>:</a:t>
            </a:r>
            <a:endParaRPr lang="ru-RU" sz="2000" dirty="0"/>
          </a:p>
        </p:txBody>
      </p:sp>
      <p:pic>
        <p:nvPicPr>
          <p:cNvPr id="1024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051720" y="1915027"/>
            <a:ext cx="6830963" cy="937909"/>
          </a:xfrm>
          <a:prstGeom prst="rect">
            <a:avLst/>
          </a:prstGeom>
          <a:noFill/>
          <a:ln w="9525">
            <a:noFill/>
            <a:miter lim="800000"/>
            <a:headEnd/>
            <a:tailEnd/>
          </a:ln>
        </p:spPr>
      </p:pic>
      <p:sp>
        <p:nvSpPr>
          <p:cNvPr id="5" name="TextBox 4"/>
          <p:cNvSpPr txBox="1"/>
          <p:nvPr/>
        </p:nvSpPr>
        <p:spPr>
          <a:xfrm>
            <a:off x="179512" y="2780928"/>
            <a:ext cx="8640960" cy="4093428"/>
          </a:xfrm>
          <a:prstGeom prst="rect">
            <a:avLst/>
          </a:prstGeom>
          <a:noFill/>
        </p:spPr>
        <p:txBody>
          <a:bodyPr wrap="square" rtlCol="0">
            <a:spAutoFit/>
          </a:bodyPr>
          <a:lstStyle/>
          <a:p>
            <a:pPr indent="452438" algn="just">
              <a:lnSpc>
                <a:spcPct val="150000"/>
              </a:lnSpc>
            </a:pPr>
            <a:r>
              <a:rPr lang="ru-RU" sz="2000" dirty="0" smtClean="0"/>
              <a:t>Требуется по данным выборки оценить (приближенно найти) неизвестную генеральную дисперсию </a:t>
            </a:r>
            <a:r>
              <a:rPr lang="en-US" sz="2000" i="1" dirty="0" smtClean="0"/>
              <a:t>D</a:t>
            </a:r>
            <a:r>
              <a:rPr lang="ru-RU" sz="2000" i="1" baseline="-25000" dirty="0" smtClean="0"/>
              <a:t>г</a:t>
            </a:r>
            <a:r>
              <a:rPr lang="ru-RU" sz="2000" i="1" dirty="0" smtClean="0"/>
              <a:t>.</a:t>
            </a:r>
            <a:r>
              <a:rPr lang="ru-RU" sz="2000" dirty="0" smtClean="0"/>
              <a:t> Если в качестве оценки генеральной дисперсии принять выборочную дисперсию, то эта оценка будет приводить к систематическим ошибкам, давая заниженное значение генеральной дисперсии. Объясняется это тем, что, как можно дока­зать, выборочная дисперсия является смещенной оценкой </a:t>
            </a:r>
            <a:r>
              <a:rPr lang="en-US" sz="2000" i="1" dirty="0" smtClean="0"/>
              <a:t>D</a:t>
            </a:r>
            <a:r>
              <a:rPr lang="ru-RU" sz="2000" i="1" baseline="-25000" dirty="0" smtClean="0"/>
              <a:t>г</a:t>
            </a:r>
            <a:r>
              <a:rPr lang="ru-RU" sz="2000" dirty="0" smtClean="0"/>
              <a:t>, другими словами, математическое ожидание выборочной дисперсии не равно оцениваемой генеральной дисперсии, а равно</a:t>
            </a:r>
          </a:p>
          <a:p>
            <a:endParaRPr lang="ru-RU" sz="2000" dirty="0"/>
          </a:p>
        </p:txBody>
      </p:sp>
      <p:pic>
        <p:nvPicPr>
          <p:cNvPr id="10243" name="Picture 3"/>
          <p:cNvPicPr>
            <a:picLocks noChangeAspect="1" noChangeArrowheads="1"/>
          </p:cNvPicPr>
          <p:nvPr/>
        </p:nvPicPr>
        <p:blipFill>
          <a:blip r:embed="rId3" cstate="print"/>
          <a:srcRect/>
          <a:stretch>
            <a:fillRect/>
          </a:stretch>
        </p:blipFill>
        <p:spPr bwMode="auto">
          <a:xfrm>
            <a:off x="4139952" y="6021288"/>
            <a:ext cx="2447925" cy="69532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400050" y="400050"/>
            <a:ext cx="8343900" cy="60579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161925" y="581025"/>
            <a:ext cx="8820150" cy="569595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424936" cy="830997"/>
          </a:xfrm>
          <a:prstGeom prst="rect">
            <a:avLst/>
          </a:prstGeom>
          <a:noFill/>
        </p:spPr>
        <p:txBody>
          <a:bodyPr wrap="square" rtlCol="0">
            <a:spAutoFit/>
          </a:bodyPr>
          <a:lstStyle/>
          <a:p>
            <a:pPr lvl="0" algn="ctr"/>
            <a:r>
              <a:rPr lang="ru-RU" sz="2400" b="1" dirty="0" smtClean="0">
                <a:solidFill>
                  <a:srgbClr val="0000FF"/>
                </a:solidFill>
              </a:rPr>
              <a:t>Точность оценки, доверительная вероятность (надежность). Доверительный интервал</a:t>
            </a:r>
            <a:endParaRPr lang="ru-RU" dirty="0"/>
          </a:p>
        </p:txBody>
      </p:sp>
      <p:sp>
        <p:nvSpPr>
          <p:cNvPr id="3" name="TextBox 2"/>
          <p:cNvSpPr txBox="1"/>
          <p:nvPr/>
        </p:nvSpPr>
        <p:spPr>
          <a:xfrm>
            <a:off x="323528" y="1340768"/>
            <a:ext cx="8568952" cy="5293757"/>
          </a:xfrm>
          <a:prstGeom prst="rect">
            <a:avLst/>
          </a:prstGeom>
          <a:noFill/>
        </p:spPr>
        <p:txBody>
          <a:bodyPr wrap="square" rtlCol="0">
            <a:spAutoFit/>
          </a:bodyPr>
          <a:lstStyle/>
          <a:p>
            <a:pPr indent="534988" algn="just"/>
            <a:r>
              <a:rPr lang="ru-RU" sz="2000" i="1" dirty="0" smtClean="0"/>
              <a:t>Точечной</a:t>
            </a:r>
            <a:r>
              <a:rPr lang="ru-RU" sz="2000" dirty="0" smtClean="0"/>
              <a:t> называют оценку, которая определяется одним числом. Все оценки, рассмотренные выше,— точечные. При выборке малого объема точечная оценка может значительно отличаться от оцениваемого параметра, т. е. приводить к грубым ошибкам. По этой причине при небольшом объеме выборки следует пользоваться интервальными оценками.</a:t>
            </a:r>
          </a:p>
          <a:p>
            <a:pPr indent="534988" algn="just"/>
            <a:r>
              <a:rPr lang="ru-RU" sz="2000" i="1" dirty="0" smtClean="0"/>
              <a:t>Интервальной</a:t>
            </a:r>
            <a:r>
              <a:rPr lang="ru-RU" sz="2000" dirty="0" smtClean="0"/>
              <a:t> называют оценку, которая определяется двумя числами — концами интервала. Интервальные оценки позволяют установить точность и надежность оценок.</a:t>
            </a:r>
          </a:p>
          <a:p>
            <a:pPr indent="534988" algn="just"/>
            <a:r>
              <a:rPr lang="ru-RU" sz="2000" dirty="0" smtClean="0"/>
              <a:t>Пусть найденная по данным выборки статистическая характеристика Ө* служит оценкой неизвестного параметра Ө. Будем считать Ө постоянным числом (Ө может быть и случайной величиной). Ясно, что Ө* тем точнее определяет параметр Ө, чем меньше абсолютная величина разности |Ө-Ө* |. Другими словами, если </a:t>
            </a:r>
            <a:r>
              <a:rPr lang="el-GR" sz="2000" dirty="0" smtClean="0"/>
              <a:t>δ </a:t>
            </a:r>
            <a:r>
              <a:rPr lang="ru-RU" sz="2000" dirty="0" smtClean="0"/>
              <a:t>&gt;0 и [Ө — Ө*| &lt; </a:t>
            </a:r>
            <a:r>
              <a:rPr lang="el-GR" sz="2000" dirty="0" smtClean="0"/>
              <a:t>δ</a:t>
            </a:r>
            <a:r>
              <a:rPr lang="ru-RU" sz="2000" dirty="0" smtClean="0"/>
              <a:t>, то чем меньше </a:t>
            </a:r>
            <a:r>
              <a:rPr lang="el-GR" sz="2000" dirty="0" smtClean="0"/>
              <a:t>δ</a:t>
            </a:r>
            <a:r>
              <a:rPr lang="ru-RU" sz="2000" dirty="0" smtClean="0"/>
              <a:t>, тем оценка точнее. Таким образом, положительное число 6 характеризует </a:t>
            </a:r>
            <a:r>
              <a:rPr lang="ru-RU" sz="2000" i="1" dirty="0" smtClean="0"/>
              <a:t>точность оценки.</a:t>
            </a:r>
            <a:endParaRPr lang="ru-RU" sz="2000" dirty="0" smtClean="0"/>
          </a:p>
          <a:p>
            <a:endParaRPr lang="ru-RU"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238125" y="495300"/>
            <a:ext cx="8667750" cy="58674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461665"/>
          </a:xfrm>
          <a:prstGeom prst="rect">
            <a:avLst/>
          </a:prstGeom>
          <a:noFill/>
        </p:spPr>
        <p:txBody>
          <a:bodyPr wrap="square" rtlCol="0">
            <a:spAutoFit/>
          </a:bodyPr>
          <a:lstStyle/>
          <a:p>
            <a:pPr lvl="0" algn="ctr"/>
            <a:r>
              <a:rPr lang="ru-RU" sz="2400" b="1" dirty="0" smtClean="0">
                <a:solidFill>
                  <a:srgbClr val="0000FF"/>
                </a:solidFill>
              </a:rPr>
              <a:t>Повторная и бесповторная выборки. Репрезентативная выборка.</a:t>
            </a:r>
            <a:endParaRPr lang="ru-RU" sz="2400" dirty="0">
              <a:solidFill>
                <a:srgbClr val="0000FF"/>
              </a:solidFill>
            </a:endParaRPr>
          </a:p>
        </p:txBody>
      </p:sp>
      <p:sp>
        <p:nvSpPr>
          <p:cNvPr id="3" name="TextBox 2"/>
          <p:cNvSpPr txBox="1"/>
          <p:nvPr/>
        </p:nvSpPr>
        <p:spPr>
          <a:xfrm>
            <a:off x="179512" y="548680"/>
            <a:ext cx="8712968" cy="5909310"/>
          </a:xfrm>
          <a:prstGeom prst="rect">
            <a:avLst/>
          </a:prstGeom>
          <a:noFill/>
        </p:spPr>
        <p:txBody>
          <a:bodyPr wrap="square" rtlCol="0">
            <a:spAutoFit/>
          </a:bodyPr>
          <a:lstStyle/>
          <a:p>
            <a:pPr indent="452438" algn="just"/>
            <a:r>
              <a:rPr lang="ru-RU" dirty="0" smtClean="0"/>
              <a:t>Выборки подразделяют на повторные и бесповторные.</a:t>
            </a:r>
          </a:p>
          <a:p>
            <a:pPr indent="452438" algn="just"/>
            <a:r>
              <a:rPr lang="ru-RU" i="1" dirty="0" smtClean="0">
                <a:solidFill>
                  <a:srgbClr val="0000FF"/>
                </a:solidFill>
              </a:rPr>
              <a:t>Повторной</a:t>
            </a:r>
            <a:r>
              <a:rPr lang="ru-RU" dirty="0" smtClean="0"/>
              <a:t> называют выборку, при которой отобранный объект (перед отбором следующего) возвращается в генеральную совокупность.</a:t>
            </a:r>
          </a:p>
          <a:p>
            <a:pPr indent="452438" algn="just"/>
            <a:r>
              <a:rPr lang="ru-RU" i="1" dirty="0" smtClean="0">
                <a:solidFill>
                  <a:srgbClr val="0000FF"/>
                </a:solidFill>
              </a:rPr>
              <a:t>Бесповторной</a:t>
            </a:r>
            <a:r>
              <a:rPr lang="ru-RU" dirty="0" smtClean="0"/>
              <a:t> называют выборку, при которой отобранный объект в генеральную совокупность не возвращается.</a:t>
            </a:r>
          </a:p>
          <a:p>
            <a:pPr indent="452438" algn="just"/>
            <a:r>
              <a:rPr lang="ru-RU" dirty="0" smtClean="0"/>
              <a:t>На практике обычно пользуются бесповторным случайным отбором.</a:t>
            </a:r>
          </a:p>
          <a:p>
            <a:pPr indent="452438" algn="just"/>
            <a:r>
              <a:rPr lang="ru-RU" dirty="0" smtClean="0"/>
              <a:t>Для того чтобы по данным выборки можно было достаточно уверенно судить об интересующем признаке генеральной совокупности, необходимо, чтобы объекты выборки правильно его представляли. Другими словами, выборка должна правильно представлять пропорции генеральной совокупности, Это требование коротко формулируют так: выборка должна быть </a:t>
            </a:r>
            <a:r>
              <a:rPr lang="ru-RU" i="1" dirty="0" smtClean="0">
                <a:solidFill>
                  <a:srgbClr val="0000FF"/>
                </a:solidFill>
              </a:rPr>
              <a:t>репрезентативной</a:t>
            </a:r>
            <a:r>
              <a:rPr lang="ru-RU" i="1" dirty="0" smtClean="0"/>
              <a:t> (представительной ).</a:t>
            </a:r>
            <a:endParaRPr lang="ru-RU" dirty="0" smtClean="0"/>
          </a:p>
          <a:p>
            <a:pPr indent="452438" algn="just"/>
            <a:r>
              <a:rPr lang="ru-RU" dirty="0" smtClean="0"/>
              <a:t>В силу закона больших чисел можно утверждать, что выборка будет репрезентативной, если ее осуществить случайно: каждый объект выборки отобран случайно из генеральной совокупности, если все объекты имеют одинаковую вероятность попасть в выборку.</a:t>
            </a:r>
          </a:p>
          <a:p>
            <a:pPr indent="452438" algn="just"/>
            <a:r>
              <a:rPr lang="ru-RU" dirty="0" smtClean="0"/>
              <a:t>Если объем генеральной совокупности достаточно ве­лик, а выборка составляет лишь незначительную часть этой совокупности, то различие между повторной и бесповторной выборками стирается; в предельном случае, когда рассматривается бесконечная генеральная совокуп­ность, а выборка имеет конечный объем, это различие исчезает.</a:t>
            </a:r>
          </a:p>
          <a:p>
            <a:pPr indent="452438" algn="just"/>
            <a:endParaRPr lang="ru-RU"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314325" y="1128713"/>
            <a:ext cx="8515350" cy="460057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4624"/>
            <a:ext cx="8424936" cy="1107996"/>
          </a:xfrm>
          <a:prstGeom prst="rect">
            <a:avLst/>
          </a:prstGeom>
          <a:noFill/>
        </p:spPr>
        <p:txBody>
          <a:bodyPr wrap="square" rtlCol="0">
            <a:spAutoFit/>
          </a:bodyPr>
          <a:lstStyle/>
          <a:p>
            <a:pPr lvl="0" algn="ctr"/>
            <a:r>
              <a:rPr lang="ru-RU" sz="2400" b="1" dirty="0" smtClean="0">
                <a:solidFill>
                  <a:srgbClr val="0000FF"/>
                </a:solidFill>
              </a:rPr>
              <a:t>Доверительные интервалы для оценки математического ожидания нормального распределения при известном </a:t>
            </a:r>
            <a:r>
              <a:rPr lang="el-GR" sz="2400" b="1" dirty="0" smtClean="0">
                <a:solidFill>
                  <a:srgbClr val="0000FF"/>
                </a:solidFill>
              </a:rPr>
              <a:t>σ</a:t>
            </a:r>
            <a:endParaRPr lang="ru-RU" sz="2400" dirty="0" smtClean="0">
              <a:solidFill>
                <a:srgbClr val="0000FF"/>
              </a:solidFill>
            </a:endParaRPr>
          </a:p>
          <a:p>
            <a:endParaRPr lang="ru-RU" dirty="0"/>
          </a:p>
        </p:txBody>
      </p:sp>
      <p:pic>
        <p:nvPicPr>
          <p:cNvPr id="16386" name="Picture 2"/>
          <p:cNvPicPr>
            <a:picLocks noChangeAspect="1" noChangeArrowheads="1"/>
          </p:cNvPicPr>
          <p:nvPr/>
        </p:nvPicPr>
        <p:blipFill>
          <a:blip r:embed="rId2" cstate="print"/>
          <a:srcRect/>
          <a:stretch>
            <a:fillRect/>
          </a:stretch>
        </p:blipFill>
        <p:spPr bwMode="auto">
          <a:xfrm>
            <a:off x="611560" y="764704"/>
            <a:ext cx="7704855" cy="5298170"/>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2411760" y="6093296"/>
            <a:ext cx="3736851" cy="566167"/>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76200" y="252413"/>
            <a:ext cx="8991600" cy="635317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223838" y="904875"/>
            <a:ext cx="8696325" cy="504825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395536" y="332656"/>
            <a:ext cx="8343900" cy="1304925"/>
          </a:xfrm>
          <a:prstGeom prst="rect">
            <a:avLst/>
          </a:prstGeom>
          <a:noFill/>
          <a:ln w="9525">
            <a:noFill/>
            <a:miter lim="800000"/>
            <a:headEnd/>
            <a:tailEnd/>
          </a:ln>
        </p:spPr>
      </p:pic>
      <p:pic>
        <p:nvPicPr>
          <p:cNvPr id="19459" name="Picture 3"/>
          <p:cNvPicPr>
            <a:picLocks noChangeAspect="1" noChangeArrowheads="1"/>
          </p:cNvPicPr>
          <p:nvPr/>
        </p:nvPicPr>
        <p:blipFill>
          <a:blip r:embed="rId3" cstate="print"/>
          <a:srcRect/>
          <a:stretch>
            <a:fillRect/>
          </a:stretch>
        </p:blipFill>
        <p:spPr bwMode="auto">
          <a:xfrm>
            <a:off x="395536" y="1556792"/>
            <a:ext cx="8401050" cy="288607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338138" y="633413"/>
            <a:ext cx="8467725" cy="559117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60648"/>
            <a:ext cx="8208912" cy="830997"/>
          </a:xfrm>
          <a:prstGeom prst="rect">
            <a:avLst/>
          </a:prstGeom>
          <a:noFill/>
        </p:spPr>
        <p:txBody>
          <a:bodyPr wrap="square" rtlCol="0">
            <a:spAutoFit/>
          </a:bodyPr>
          <a:lstStyle/>
          <a:p>
            <a:pPr algn="ctr"/>
            <a:r>
              <a:rPr lang="ru-RU" sz="2400" b="1" dirty="0" smtClean="0">
                <a:solidFill>
                  <a:srgbClr val="0000FF"/>
                </a:solidFill>
              </a:rPr>
              <a:t>Доверительные интервалы для оценки математического ожидания нормального распределения при неизвестном </a:t>
            </a:r>
            <a:r>
              <a:rPr lang="el-GR" sz="2400" b="1" dirty="0" smtClean="0">
                <a:solidFill>
                  <a:srgbClr val="0000FF"/>
                </a:solidFill>
              </a:rPr>
              <a:t>σ</a:t>
            </a:r>
            <a:endParaRPr lang="ru-RU" sz="2400" dirty="0">
              <a:solidFill>
                <a:srgbClr val="0000FF"/>
              </a:solidFill>
            </a:endParaRPr>
          </a:p>
        </p:txBody>
      </p:sp>
      <p:sp>
        <p:nvSpPr>
          <p:cNvPr id="3" name="TextBox 2"/>
          <p:cNvSpPr txBox="1"/>
          <p:nvPr/>
        </p:nvSpPr>
        <p:spPr>
          <a:xfrm>
            <a:off x="539552" y="1268760"/>
            <a:ext cx="8208912" cy="2554545"/>
          </a:xfrm>
          <a:prstGeom prst="rect">
            <a:avLst/>
          </a:prstGeom>
          <a:noFill/>
        </p:spPr>
        <p:txBody>
          <a:bodyPr wrap="square" rtlCol="0">
            <a:spAutoFit/>
          </a:bodyPr>
          <a:lstStyle/>
          <a:p>
            <a:pPr indent="360363" algn="just"/>
            <a:r>
              <a:rPr lang="ru-RU" sz="2000" dirty="0" smtClean="0"/>
              <a:t>Пусть количественный признак </a:t>
            </a:r>
            <a:r>
              <a:rPr lang="ru-RU" sz="2000" i="1" dirty="0" smtClean="0"/>
              <a:t>X</a:t>
            </a:r>
            <a:r>
              <a:rPr lang="ru-RU" sz="2000" dirty="0" smtClean="0"/>
              <a:t> генеральной совокупности распределен нормально, причем среднее </a:t>
            </a:r>
            <a:r>
              <a:rPr lang="ru-RU" sz="2000" dirty="0" err="1" smtClean="0"/>
              <a:t>квадратическое</a:t>
            </a:r>
            <a:r>
              <a:rPr lang="ru-RU" sz="2000" dirty="0" smtClean="0"/>
              <a:t> отклонение о неизвестно. Требуется оце­нить неизвестное математическое ожидание </a:t>
            </a:r>
            <a:r>
              <a:rPr lang="ru-RU" sz="2000" i="1" dirty="0" smtClean="0"/>
              <a:t>а</a:t>
            </a:r>
            <a:r>
              <a:rPr lang="ru-RU" sz="2000" dirty="0" smtClean="0"/>
              <a:t> с помощью доверительных интервалов. Разумеется, невозможно воспользоваться результатами предыдущего параграфа, в котором о предполагалось известным.</a:t>
            </a:r>
          </a:p>
          <a:p>
            <a:pPr indent="360363" algn="just"/>
            <a:r>
              <a:rPr lang="ru-RU" sz="2000" dirty="0" smtClean="0"/>
              <a:t>Оказывается, что по данным выборки можно построить случайную величину (ее возможные значения будем обозначить через </a:t>
            </a:r>
            <a:r>
              <a:rPr lang="en-US" sz="2000" dirty="0" smtClean="0"/>
              <a:t>t</a:t>
            </a:r>
            <a:endParaRPr lang="ru-RU" sz="2000" dirty="0"/>
          </a:p>
        </p:txBody>
      </p:sp>
      <p:pic>
        <p:nvPicPr>
          <p:cNvPr id="22530" name="Picture 2"/>
          <p:cNvPicPr>
            <a:picLocks noChangeAspect="1" noChangeArrowheads="1"/>
          </p:cNvPicPr>
          <p:nvPr/>
        </p:nvPicPr>
        <p:blipFill>
          <a:blip r:embed="rId2" cstate="print"/>
          <a:srcRect/>
          <a:stretch>
            <a:fillRect/>
          </a:stretch>
        </p:blipFill>
        <p:spPr bwMode="auto">
          <a:xfrm>
            <a:off x="899592" y="3717032"/>
            <a:ext cx="7315597" cy="2748492"/>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t="42543"/>
          <a:stretch>
            <a:fillRect/>
          </a:stretch>
        </p:blipFill>
        <p:spPr bwMode="auto">
          <a:xfrm>
            <a:off x="0" y="260647"/>
            <a:ext cx="8604448" cy="4236828"/>
          </a:xfrm>
          <a:prstGeom prst="rect">
            <a:avLst/>
          </a:prstGeom>
          <a:noFill/>
          <a:ln w="9525">
            <a:noFill/>
            <a:miter lim="800000"/>
            <a:headEnd/>
            <a:tailEnd/>
          </a:ln>
        </p:spPr>
      </p:pic>
      <p:sp>
        <p:nvSpPr>
          <p:cNvPr id="3" name="Прямоугольник 2"/>
          <p:cNvSpPr/>
          <p:nvPr/>
        </p:nvSpPr>
        <p:spPr>
          <a:xfrm>
            <a:off x="4644008" y="2852936"/>
            <a:ext cx="3888432"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1507" name="Picture 3"/>
          <p:cNvPicPr>
            <a:picLocks noChangeAspect="1" noChangeArrowheads="1"/>
          </p:cNvPicPr>
          <p:nvPr/>
        </p:nvPicPr>
        <p:blipFill>
          <a:blip r:embed="rId3" cstate="print"/>
          <a:srcRect/>
          <a:stretch>
            <a:fillRect/>
          </a:stretch>
        </p:blipFill>
        <p:spPr bwMode="auto">
          <a:xfrm>
            <a:off x="323528" y="4293096"/>
            <a:ext cx="8296275" cy="2409825"/>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323528" y="188640"/>
            <a:ext cx="8448675" cy="2838450"/>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323528" y="2924944"/>
            <a:ext cx="8315325" cy="3690367"/>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361950" y="133350"/>
            <a:ext cx="8420100" cy="65913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4624"/>
            <a:ext cx="9144000" cy="461665"/>
          </a:xfrm>
          <a:prstGeom prst="rect">
            <a:avLst/>
          </a:prstGeom>
          <a:noFill/>
        </p:spPr>
        <p:txBody>
          <a:bodyPr wrap="square" rtlCol="0">
            <a:spAutoFit/>
          </a:bodyPr>
          <a:lstStyle/>
          <a:p>
            <a:pPr lvl="0" algn="ctr"/>
            <a:r>
              <a:rPr lang="ru-RU" sz="2400" b="1" dirty="0" smtClean="0">
                <a:solidFill>
                  <a:srgbClr val="0000FF"/>
                </a:solidFill>
              </a:rPr>
              <a:t>Способы отбора</a:t>
            </a:r>
            <a:endParaRPr lang="ru-RU" sz="2400" b="1" dirty="0">
              <a:solidFill>
                <a:srgbClr val="0000FF"/>
              </a:solidFill>
            </a:endParaRPr>
          </a:p>
        </p:txBody>
      </p:sp>
      <p:sp>
        <p:nvSpPr>
          <p:cNvPr id="3" name="TextBox 2"/>
          <p:cNvSpPr txBox="1"/>
          <p:nvPr/>
        </p:nvSpPr>
        <p:spPr>
          <a:xfrm>
            <a:off x="251520" y="620688"/>
            <a:ext cx="8640960" cy="5078313"/>
          </a:xfrm>
          <a:prstGeom prst="rect">
            <a:avLst/>
          </a:prstGeom>
          <a:noFill/>
        </p:spPr>
        <p:txBody>
          <a:bodyPr wrap="square" rtlCol="0">
            <a:spAutoFit/>
          </a:bodyPr>
          <a:lstStyle/>
          <a:p>
            <a:pPr indent="449263" algn="just"/>
            <a:r>
              <a:rPr lang="ru-RU" dirty="0" smtClean="0"/>
              <a:t>Способы можно подразделить на два вида:</a:t>
            </a:r>
          </a:p>
          <a:p>
            <a:pPr lvl="0" indent="449263" algn="just"/>
            <a:r>
              <a:rPr lang="ru-RU" dirty="0" smtClean="0"/>
              <a:t>Отбор, не требующий расчленения генеральной совокупности на части. Сюда относятся: а) простой случайный бесповторный отбор; б) простой случайный повторный отбор.</a:t>
            </a:r>
          </a:p>
          <a:p>
            <a:pPr lvl="0" indent="449263" algn="just"/>
            <a:r>
              <a:rPr lang="ru-RU" dirty="0" smtClean="0"/>
              <a:t>Отбор, при котором генеральная совокупность раз­бивается на части. Сюда относятся: а) типический отбор; б) механический отбор; в) серийный отбор.</a:t>
            </a:r>
          </a:p>
          <a:p>
            <a:pPr indent="449263" algn="just"/>
            <a:r>
              <a:rPr lang="ru-RU" i="1" dirty="0" smtClean="0"/>
              <a:t>Простым случайным</a:t>
            </a:r>
            <a:r>
              <a:rPr lang="ru-RU" dirty="0" smtClean="0"/>
              <a:t> называют такой отбор, при ко­тором объекты извлекают по одному из всей генеральной совокупности. Осуществить простой отбор можно различными способами. Например, для извлечения </a:t>
            </a:r>
            <a:r>
              <a:rPr lang="en-US" i="1" dirty="0" smtClean="0"/>
              <a:t>n</a:t>
            </a:r>
            <a:r>
              <a:rPr lang="ru-RU" dirty="0" smtClean="0"/>
              <a:t> объектов из генеральной совокупности объема </a:t>
            </a:r>
            <a:r>
              <a:rPr lang="en-US" i="1" dirty="0" smtClean="0"/>
              <a:t>N</a:t>
            </a:r>
            <a:r>
              <a:rPr lang="en-US" dirty="0" smtClean="0"/>
              <a:t> </a:t>
            </a:r>
            <a:r>
              <a:rPr lang="ru-RU" dirty="0" smtClean="0"/>
              <a:t>поступают так: выписывают номера от 1 до </a:t>
            </a:r>
            <a:r>
              <a:rPr lang="en-US" dirty="0" smtClean="0"/>
              <a:t>N</a:t>
            </a:r>
            <a:r>
              <a:rPr lang="ru-RU" dirty="0" smtClean="0"/>
              <a:t> на карточках, которые тщательно перемешивают, и наугад вынимают одну карточку; объект, имеющий одинаковый номер с извлеченной карточкой, подвергают обследованию; затем карточку возвращают в пачку и процесс повторяют, т. е. карточки перемешивают, наугад вынимают одну из них и т. д. Так поступают </a:t>
            </a:r>
            <a:r>
              <a:rPr lang="en-US" dirty="0" smtClean="0"/>
              <a:t>n</a:t>
            </a:r>
            <a:r>
              <a:rPr lang="ru-RU" dirty="0" smtClean="0"/>
              <a:t> раз; в итоге получают простую случайную повторную выборку объема </a:t>
            </a:r>
            <a:r>
              <a:rPr lang="en-US" i="1" dirty="0" smtClean="0"/>
              <a:t>n</a:t>
            </a:r>
            <a:r>
              <a:rPr lang="ru-RU" i="1" dirty="0" smtClean="0"/>
              <a:t>.</a:t>
            </a:r>
            <a:endParaRPr lang="ru-RU" dirty="0" smtClean="0"/>
          </a:p>
          <a:p>
            <a:pPr indent="449263" algn="just"/>
            <a:r>
              <a:rPr lang="ru-RU" dirty="0" smtClean="0"/>
              <a:t>Если извлеченные карточки не возвращать в пачку, то выборка является простой случайной бесповторной.</a:t>
            </a:r>
          </a:p>
          <a:p>
            <a:pPr lvl="0"/>
            <a:endParaRPr lang="ru-RU"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323528" y="188640"/>
            <a:ext cx="8420100" cy="2686050"/>
          </a:xfrm>
          <a:prstGeom prst="rect">
            <a:avLst/>
          </a:prstGeom>
          <a:noFill/>
          <a:ln w="9525">
            <a:noFill/>
            <a:miter lim="800000"/>
            <a:headEnd/>
            <a:tailEnd/>
          </a:ln>
        </p:spPr>
      </p:pic>
      <p:sp>
        <p:nvSpPr>
          <p:cNvPr id="3" name="Прямоугольник 2"/>
          <p:cNvSpPr/>
          <p:nvPr/>
        </p:nvSpPr>
        <p:spPr>
          <a:xfrm>
            <a:off x="3275856" y="1988840"/>
            <a:ext cx="273630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604" name="Picture 4"/>
          <p:cNvPicPr>
            <a:picLocks noChangeAspect="1" noChangeArrowheads="1"/>
          </p:cNvPicPr>
          <p:nvPr/>
        </p:nvPicPr>
        <p:blipFill>
          <a:blip r:embed="rId3" cstate="print"/>
          <a:srcRect/>
          <a:stretch>
            <a:fillRect/>
          </a:stretch>
        </p:blipFill>
        <p:spPr bwMode="auto">
          <a:xfrm>
            <a:off x="0" y="2780928"/>
            <a:ext cx="8991600" cy="2314575"/>
          </a:xfrm>
          <a:prstGeom prst="rect">
            <a:avLst/>
          </a:prstGeom>
          <a:noFill/>
          <a:ln w="9525">
            <a:noFill/>
            <a:miter lim="800000"/>
            <a:headEnd/>
            <a:tailEnd/>
          </a:ln>
        </p:spPr>
      </p:pic>
      <p:sp>
        <p:nvSpPr>
          <p:cNvPr id="6" name="Прямоугольник 5"/>
          <p:cNvSpPr/>
          <p:nvPr/>
        </p:nvSpPr>
        <p:spPr>
          <a:xfrm>
            <a:off x="5580112" y="4462512"/>
            <a:ext cx="3096344"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251520" y="548680"/>
            <a:ext cx="8572500" cy="367665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60648"/>
            <a:ext cx="8352928" cy="830997"/>
          </a:xfrm>
          <a:prstGeom prst="rect">
            <a:avLst/>
          </a:prstGeom>
          <a:noFill/>
        </p:spPr>
        <p:txBody>
          <a:bodyPr wrap="square" rtlCol="0">
            <a:spAutoFit/>
          </a:bodyPr>
          <a:lstStyle/>
          <a:p>
            <a:pPr lvl="0" algn="ctr"/>
            <a:r>
              <a:rPr lang="ru-RU" sz="2400" b="1" dirty="0" smtClean="0">
                <a:solidFill>
                  <a:srgbClr val="0000FF"/>
                </a:solidFill>
              </a:rPr>
              <a:t>Оценка истинного значения измеряемой величины</a:t>
            </a:r>
          </a:p>
          <a:p>
            <a:pPr algn="ctr"/>
            <a:endParaRPr lang="ru-RU" sz="2400" dirty="0">
              <a:solidFill>
                <a:srgbClr val="0000FF"/>
              </a:solidFill>
            </a:endParaRPr>
          </a:p>
        </p:txBody>
      </p:sp>
      <p:sp>
        <p:nvSpPr>
          <p:cNvPr id="3" name="TextBox 2"/>
          <p:cNvSpPr txBox="1"/>
          <p:nvPr/>
        </p:nvSpPr>
        <p:spPr>
          <a:xfrm>
            <a:off x="323528" y="620688"/>
            <a:ext cx="8568952" cy="6046271"/>
          </a:xfrm>
          <a:prstGeom prst="rect">
            <a:avLst/>
          </a:prstGeom>
          <a:noFill/>
        </p:spPr>
        <p:txBody>
          <a:bodyPr wrap="square" rtlCol="0">
            <a:spAutoFit/>
          </a:bodyPr>
          <a:lstStyle/>
          <a:p>
            <a:pPr indent="452438" algn="just">
              <a:lnSpc>
                <a:spcPct val="150000"/>
              </a:lnSpc>
            </a:pPr>
            <a:r>
              <a:rPr lang="ru-RU" sz="2000" dirty="0" smtClean="0"/>
              <a:t>Пусть производится </a:t>
            </a:r>
            <a:r>
              <a:rPr lang="en-US" sz="2000" i="1" dirty="0" smtClean="0"/>
              <a:t>n</a:t>
            </a:r>
            <a:r>
              <a:rPr lang="ru-RU" sz="2000" dirty="0" smtClean="0"/>
              <a:t> независимых равноточных измерений некоторой физической величины, истинное значение </a:t>
            </a:r>
            <a:r>
              <a:rPr lang="ru-RU" sz="2000" i="1" dirty="0" smtClean="0"/>
              <a:t>а</a:t>
            </a:r>
            <a:r>
              <a:rPr lang="ru-RU" sz="2000" dirty="0" smtClean="0"/>
              <a:t> которой неизвестно. Будем рассматривать результаты отдельных измерений как случайные величины Х</a:t>
            </a:r>
            <a:r>
              <a:rPr lang="en-US" sz="2000" baseline="-25000" dirty="0" smtClean="0"/>
              <a:t>1</a:t>
            </a:r>
            <a:r>
              <a:rPr lang="ru-RU" sz="2000" dirty="0" smtClean="0"/>
              <a:t>, .... Х</a:t>
            </a:r>
            <a:r>
              <a:rPr lang="en-US" sz="2000" baseline="-25000" dirty="0" smtClean="0"/>
              <a:t>n</a:t>
            </a:r>
            <a:r>
              <a:rPr lang="ru-RU" sz="2000" dirty="0" smtClean="0"/>
              <a:t>. Эти величины независимы (измерения независимы), имеют одно и то же математическое ожидание </a:t>
            </a:r>
            <a:r>
              <a:rPr lang="ru-RU" sz="2000" i="1" dirty="0" smtClean="0"/>
              <a:t>а</a:t>
            </a:r>
            <a:r>
              <a:rPr lang="ru-RU" sz="2000" dirty="0" smtClean="0"/>
              <a:t> (истинное значение измеряемой величины), одина­ковые дисперсии </a:t>
            </a:r>
            <a:r>
              <a:rPr lang="el-GR" sz="2000" dirty="0" smtClean="0"/>
              <a:t>σ</a:t>
            </a:r>
            <a:r>
              <a:rPr lang="ru-RU" sz="2000" baseline="30000" dirty="0" smtClean="0"/>
              <a:t>2</a:t>
            </a:r>
            <a:r>
              <a:rPr lang="ru-RU" sz="2000" dirty="0" smtClean="0"/>
              <a:t> (измерения </a:t>
            </a:r>
            <a:r>
              <a:rPr lang="ru-RU" sz="2000" dirty="0" err="1" smtClean="0"/>
              <a:t>равноточны</a:t>
            </a:r>
            <a:r>
              <a:rPr lang="ru-RU" sz="2000" dirty="0" smtClean="0"/>
              <a:t>) и распределены нормально (такое допущение подтверждается опытом). Таким образом, все предположения, которые были сделаны при выводе доверительных интервалов в двух предыдущих параграфах, выполняются, и, следовательно, мы вправе использовать полученные в них формулы. Другими словами, истинное значение измеряемой величины можно оценивать по среднему арифметическому результатов отдельных измерений при помощи доверительных интервалов.</a:t>
            </a:r>
            <a:endParaRPr lang="ru-RU"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a:stretch>
            <a:fillRect/>
          </a:stretch>
        </p:blipFill>
        <p:spPr bwMode="auto">
          <a:xfrm>
            <a:off x="539552" y="332656"/>
            <a:ext cx="8248650" cy="685800"/>
          </a:xfrm>
          <a:prstGeom prst="rect">
            <a:avLst/>
          </a:prstGeom>
          <a:noFill/>
          <a:ln w="9525">
            <a:noFill/>
            <a:miter lim="800000"/>
            <a:headEnd/>
            <a:tailEnd/>
          </a:ln>
        </p:spPr>
      </p:pic>
      <p:pic>
        <p:nvPicPr>
          <p:cNvPr id="27651" name="Picture 3"/>
          <p:cNvPicPr>
            <a:picLocks noChangeAspect="1" noChangeArrowheads="1"/>
          </p:cNvPicPr>
          <p:nvPr/>
        </p:nvPicPr>
        <p:blipFill>
          <a:blip r:embed="rId3" cstate="print"/>
          <a:srcRect/>
          <a:stretch>
            <a:fillRect/>
          </a:stretch>
        </p:blipFill>
        <p:spPr bwMode="auto">
          <a:xfrm>
            <a:off x="309563" y="980728"/>
            <a:ext cx="8524875" cy="562927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640960" cy="1107996"/>
          </a:xfrm>
          <a:prstGeom prst="rect">
            <a:avLst/>
          </a:prstGeom>
          <a:noFill/>
        </p:spPr>
        <p:txBody>
          <a:bodyPr wrap="square" rtlCol="0">
            <a:spAutoFit/>
          </a:bodyPr>
          <a:lstStyle/>
          <a:p>
            <a:pPr lvl="0" algn="ctr"/>
            <a:r>
              <a:rPr lang="ru-RU" sz="2400" b="1" dirty="0" smtClean="0">
                <a:solidFill>
                  <a:srgbClr val="0000FF"/>
                </a:solidFill>
              </a:rPr>
              <a:t>Доверительные интервалы для оценки среднего </a:t>
            </a:r>
            <a:r>
              <a:rPr lang="ru-RU" sz="2400" b="1" dirty="0" err="1" smtClean="0">
                <a:solidFill>
                  <a:srgbClr val="0000FF"/>
                </a:solidFill>
              </a:rPr>
              <a:t>квадратического</a:t>
            </a:r>
            <a:r>
              <a:rPr lang="ru-RU" sz="2400" b="1" dirty="0" smtClean="0">
                <a:solidFill>
                  <a:srgbClr val="0000FF"/>
                </a:solidFill>
              </a:rPr>
              <a:t> отклонения </a:t>
            </a:r>
            <a:r>
              <a:rPr lang="ru-RU" sz="2400" b="1" dirty="0" smtClean="0">
                <a:solidFill>
                  <a:srgbClr val="0000FF"/>
                </a:solidFill>
              </a:rPr>
              <a:t>от </a:t>
            </a:r>
            <a:r>
              <a:rPr lang="ru-RU" sz="2400" b="1" dirty="0" smtClean="0">
                <a:solidFill>
                  <a:srgbClr val="0000FF"/>
                </a:solidFill>
              </a:rPr>
              <a:t>нормального распределения</a:t>
            </a:r>
          </a:p>
          <a:p>
            <a:endParaRPr lang="ru-RU" dirty="0"/>
          </a:p>
        </p:txBody>
      </p:sp>
      <p:pic>
        <p:nvPicPr>
          <p:cNvPr id="28674" name="Picture 2"/>
          <p:cNvPicPr>
            <a:picLocks noChangeAspect="1" noChangeArrowheads="1"/>
          </p:cNvPicPr>
          <p:nvPr/>
        </p:nvPicPr>
        <p:blipFill>
          <a:blip r:embed="rId2" cstate="print"/>
          <a:srcRect/>
          <a:stretch>
            <a:fillRect/>
          </a:stretch>
        </p:blipFill>
        <p:spPr bwMode="auto">
          <a:xfrm>
            <a:off x="467544" y="1282988"/>
            <a:ext cx="8343081" cy="5393689"/>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35496" y="188639"/>
            <a:ext cx="8496944" cy="6165595"/>
            <a:chOff x="35496" y="188639"/>
            <a:chExt cx="8496944" cy="6165595"/>
          </a:xfrm>
        </p:grpSpPr>
        <p:pic>
          <p:nvPicPr>
            <p:cNvPr id="29698" name="Picture 2"/>
            <p:cNvPicPr>
              <a:picLocks noChangeAspect="1" noChangeArrowheads="1"/>
            </p:cNvPicPr>
            <p:nvPr/>
          </p:nvPicPr>
          <p:blipFill>
            <a:blip r:embed="rId2" cstate="print"/>
            <a:srcRect/>
            <a:stretch>
              <a:fillRect/>
            </a:stretch>
          </p:blipFill>
          <p:spPr bwMode="auto">
            <a:xfrm>
              <a:off x="539552" y="188639"/>
              <a:ext cx="7776864" cy="6165595"/>
            </a:xfrm>
            <a:prstGeom prst="rect">
              <a:avLst/>
            </a:prstGeom>
            <a:noFill/>
            <a:ln w="9525">
              <a:noFill/>
              <a:miter lim="800000"/>
              <a:headEnd/>
              <a:tailEnd/>
            </a:ln>
          </p:spPr>
        </p:pic>
        <p:sp>
          <p:nvSpPr>
            <p:cNvPr id="3" name="Прямоугольник 2"/>
            <p:cNvSpPr/>
            <p:nvPr/>
          </p:nvSpPr>
          <p:spPr>
            <a:xfrm>
              <a:off x="6300192" y="2636912"/>
              <a:ext cx="2016224"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3"/>
            <p:cNvSpPr/>
            <p:nvPr/>
          </p:nvSpPr>
          <p:spPr>
            <a:xfrm>
              <a:off x="35496" y="2924944"/>
              <a:ext cx="3888432"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3779912" y="1700808"/>
              <a:ext cx="439248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683568" y="1916832"/>
              <a:ext cx="1008112"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6804248" y="4941168"/>
              <a:ext cx="1728192"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827584" y="5157192"/>
              <a:ext cx="57606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a:stretch>
            <a:fillRect/>
          </a:stretch>
        </p:blipFill>
        <p:spPr bwMode="auto">
          <a:xfrm>
            <a:off x="223838" y="600075"/>
            <a:ext cx="8696325" cy="565785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251520" y="0"/>
            <a:ext cx="8620125" cy="257175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a:stretch>
            <a:fillRect/>
          </a:stretch>
        </p:blipFill>
        <p:spPr bwMode="auto">
          <a:xfrm>
            <a:off x="300038" y="523875"/>
            <a:ext cx="8543925" cy="581025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395536" y="260648"/>
            <a:ext cx="8401050" cy="4714875"/>
          </a:xfrm>
          <a:prstGeom prst="rect">
            <a:avLst/>
          </a:prstGeom>
          <a:noFill/>
          <a:ln w="9525">
            <a:noFill/>
            <a:miter lim="800000"/>
            <a:headEnd/>
            <a:tailEnd/>
          </a:ln>
        </p:spPr>
      </p:pic>
      <p:pic>
        <p:nvPicPr>
          <p:cNvPr id="33795" name="Picture 3"/>
          <p:cNvPicPr>
            <a:picLocks noChangeAspect="1" noChangeArrowheads="1"/>
          </p:cNvPicPr>
          <p:nvPr/>
        </p:nvPicPr>
        <p:blipFill>
          <a:blip r:embed="rId3" cstate="print"/>
          <a:srcRect/>
          <a:stretch>
            <a:fillRect/>
          </a:stretch>
        </p:blipFill>
        <p:spPr bwMode="auto">
          <a:xfrm>
            <a:off x="611560" y="4944194"/>
            <a:ext cx="6505575" cy="15811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16632"/>
            <a:ext cx="8784976" cy="5078313"/>
          </a:xfrm>
          <a:prstGeom prst="rect">
            <a:avLst/>
          </a:prstGeom>
          <a:noFill/>
        </p:spPr>
        <p:txBody>
          <a:bodyPr wrap="square" rtlCol="0">
            <a:spAutoFit/>
          </a:bodyPr>
          <a:lstStyle/>
          <a:p>
            <a:pPr indent="449263" algn="just"/>
            <a:r>
              <a:rPr lang="ru-RU" dirty="0" smtClean="0"/>
              <a:t>При большом объеме генеральной совокупности описанный процесс оказывается очень трудоемким. В этом случае пользуются готовыми таблицами «случайных чисел», в которых числа расположены в случайном порядке. Для того чтобы отобрать, например, 50 объектов из пронумерованной генеральной совокупности, открывают любую страницу таблицы случайных чисел и выписывают подряд 50 чисел; в выборку попадают те объекты, номера которых совпадают с выписанными случайными числами. Если бы оказалось, что случайное число таблицы превышает число </a:t>
            </a:r>
            <a:r>
              <a:rPr lang="en-US" i="1" dirty="0" smtClean="0"/>
              <a:t>N</a:t>
            </a:r>
            <a:r>
              <a:rPr lang="ru-RU" i="1" dirty="0" smtClean="0"/>
              <a:t>,</a:t>
            </a:r>
            <a:r>
              <a:rPr lang="ru-RU" dirty="0" smtClean="0"/>
              <a:t> то такое случайное число пропускают. При осуществлении бесповторной выборки случайные числа таблицы, уже встречавшиеся ранее, следует также пропустить.</a:t>
            </a:r>
          </a:p>
          <a:p>
            <a:pPr indent="449263" algn="just"/>
            <a:r>
              <a:rPr lang="ru-RU" i="1" dirty="0" smtClean="0">
                <a:solidFill>
                  <a:srgbClr val="0000FF"/>
                </a:solidFill>
              </a:rPr>
              <a:t>Типическим</a:t>
            </a:r>
            <a:r>
              <a:rPr lang="ru-RU" dirty="0" smtClean="0"/>
              <a:t> называют отбор, при котором объекты отбираются не из всей генеральной совокупности, а из каждой ее «типической» части. Например, если детали изготовляют на нескольких станках, то отбор производят не из всей совокупности деталей, произведенных всеми станками, а из продукции каждого станка в отдельности. Типическим отбором пользуются тогда, когда обследуемый признак заметно колеблется в различных типических частях генеральной совокупности. Например, если продукция изготовляется на нескольких машинах, среди которых есть более и менее изношенные, то здесь типический отбор целесообразен.</a:t>
            </a:r>
          </a:p>
          <a:p>
            <a:endParaRPr lang="ru-RU"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257175" y="542925"/>
            <a:ext cx="8629650" cy="5772150"/>
          </a:xfrm>
          <a:prstGeom prst="rect">
            <a:avLst/>
          </a:prstGeom>
          <a:noFill/>
          <a:ln w="9525">
            <a:noFill/>
            <a:miter lim="800000"/>
            <a:headEnd/>
            <a:tailEnd/>
          </a:ln>
        </p:spPr>
      </p:pic>
      <p:sp>
        <p:nvSpPr>
          <p:cNvPr id="3" name="Прямоугольник 2"/>
          <p:cNvSpPr/>
          <p:nvPr/>
        </p:nvSpPr>
        <p:spPr>
          <a:xfrm>
            <a:off x="4211960" y="404664"/>
            <a:ext cx="2880320"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60648"/>
            <a:ext cx="8352928" cy="830997"/>
          </a:xfrm>
          <a:prstGeom prst="rect">
            <a:avLst/>
          </a:prstGeom>
          <a:noFill/>
        </p:spPr>
        <p:txBody>
          <a:bodyPr wrap="square" rtlCol="0">
            <a:spAutoFit/>
          </a:bodyPr>
          <a:lstStyle/>
          <a:p>
            <a:pPr lvl="0" algn="ctr"/>
            <a:r>
              <a:rPr lang="ru-RU" sz="2400" b="1" dirty="0" smtClean="0">
                <a:solidFill>
                  <a:srgbClr val="0000FF"/>
                </a:solidFill>
              </a:rPr>
              <a:t>Оценка точности измерений</a:t>
            </a:r>
          </a:p>
          <a:p>
            <a:pPr algn="ctr"/>
            <a:endParaRPr lang="ru-RU" sz="2400" dirty="0">
              <a:solidFill>
                <a:srgbClr val="0000FF"/>
              </a:solidFill>
            </a:endParaRPr>
          </a:p>
        </p:txBody>
      </p:sp>
      <p:sp>
        <p:nvSpPr>
          <p:cNvPr id="3" name="TextBox 2"/>
          <p:cNvSpPr txBox="1"/>
          <p:nvPr/>
        </p:nvSpPr>
        <p:spPr>
          <a:xfrm>
            <a:off x="395536" y="764704"/>
            <a:ext cx="8424936" cy="5355312"/>
          </a:xfrm>
          <a:prstGeom prst="rect">
            <a:avLst/>
          </a:prstGeom>
          <a:noFill/>
        </p:spPr>
        <p:txBody>
          <a:bodyPr wrap="square" rtlCol="0">
            <a:spAutoFit/>
          </a:bodyPr>
          <a:lstStyle/>
          <a:p>
            <a:pPr indent="452438" algn="just"/>
            <a:r>
              <a:rPr lang="ru-RU" dirty="0" smtClean="0"/>
              <a:t>В теории ошибок принято точность измерений (точность прибора) характеризовать с помощью среднего </a:t>
            </a:r>
            <a:r>
              <a:rPr lang="ru-RU" dirty="0" err="1" smtClean="0"/>
              <a:t>квадратического</a:t>
            </a:r>
            <a:r>
              <a:rPr lang="ru-RU" dirty="0" smtClean="0"/>
              <a:t> отклонения </a:t>
            </a:r>
            <a:r>
              <a:rPr lang="el-GR" dirty="0" smtClean="0"/>
              <a:t>σ</a:t>
            </a:r>
            <a:r>
              <a:rPr lang="ru-RU" dirty="0" smtClean="0"/>
              <a:t> случайных ошибок измерений. Для оценки </a:t>
            </a:r>
            <a:r>
              <a:rPr lang="el-GR" dirty="0" smtClean="0"/>
              <a:t>σ</a:t>
            </a:r>
            <a:r>
              <a:rPr lang="ru-RU" dirty="0" smtClean="0"/>
              <a:t> используют «исправленное» среднее </a:t>
            </a:r>
            <a:r>
              <a:rPr lang="ru-RU" dirty="0" err="1" smtClean="0"/>
              <a:t>квадратическое</a:t>
            </a:r>
            <a:r>
              <a:rPr lang="ru-RU" dirty="0" smtClean="0"/>
              <a:t> отклонение </a:t>
            </a:r>
            <a:r>
              <a:rPr lang="en-US" dirty="0" smtClean="0"/>
              <a:t>s</a:t>
            </a:r>
            <a:r>
              <a:rPr lang="ru-RU" dirty="0" smtClean="0"/>
              <a:t>. Поскольку обычно результаты измерений взаимно независимы, имеют одно и то же математическое ожидание (истинное значение измеряемой величины) и одинаковую дисперсию (в случае равноточных измерений), то теория, изложенная в предыдущем параграфе, применима для оценки точности измерений.</a:t>
            </a:r>
          </a:p>
          <a:p>
            <a:pPr indent="452438" algn="just"/>
            <a:endParaRPr lang="en-US" b="1" dirty="0" smtClean="0"/>
          </a:p>
          <a:p>
            <a:pPr indent="452438" algn="just"/>
            <a:r>
              <a:rPr lang="ru-RU" b="1" dirty="0" smtClean="0"/>
              <a:t>Пример. </a:t>
            </a:r>
            <a:r>
              <a:rPr lang="ru-RU" dirty="0" smtClean="0"/>
              <a:t>По 15 равноточным измерениям найдено «исправленное» среднее </a:t>
            </a:r>
            <a:r>
              <a:rPr lang="ru-RU" dirty="0" err="1" smtClean="0"/>
              <a:t>квадратическое</a:t>
            </a:r>
            <a:r>
              <a:rPr lang="ru-RU" dirty="0" smtClean="0"/>
              <a:t> отклонение </a:t>
            </a:r>
            <a:r>
              <a:rPr lang="en-US" dirty="0" smtClean="0"/>
              <a:t>s</a:t>
            </a:r>
            <a:r>
              <a:rPr lang="ru-RU" dirty="0" smtClean="0"/>
              <a:t> = 0,12. Найти точность измерений с надежностью 0,99.</a:t>
            </a:r>
          </a:p>
          <a:p>
            <a:pPr indent="452438" algn="just"/>
            <a:r>
              <a:rPr lang="ru-RU" b="1" dirty="0" smtClean="0"/>
              <a:t>Решение. </a:t>
            </a:r>
            <a:r>
              <a:rPr lang="ru-RU" dirty="0" smtClean="0"/>
              <a:t>Точность измерений характеризуется средним </a:t>
            </a:r>
            <a:r>
              <a:rPr lang="ru-RU" dirty="0" err="1" smtClean="0"/>
              <a:t>квадратическим</a:t>
            </a:r>
            <a:r>
              <a:rPr lang="ru-RU" dirty="0" smtClean="0"/>
              <a:t> отклонением </a:t>
            </a:r>
            <a:r>
              <a:rPr lang="el-GR" dirty="0" smtClean="0"/>
              <a:t>σ</a:t>
            </a:r>
            <a:r>
              <a:rPr lang="ru-RU" dirty="0" smtClean="0"/>
              <a:t> случайных ошибок, поэтому задача сводится к отысканию доверительного интервала (*), покрывающего </a:t>
            </a:r>
            <a:r>
              <a:rPr lang="el-GR" dirty="0" smtClean="0"/>
              <a:t>σ</a:t>
            </a:r>
            <a:r>
              <a:rPr lang="ru-RU" dirty="0" smtClean="0"/>
              <a:t> с заданной надежностью 0,99</a:t>
            </a:r>
            <a:endParaRPr lang="en-US" dirty="0" smtClean="0"/>
          </a:p>
          <a:p>
            <a:pPr indent="452438" algn="just"/>
            <a:r>
              <a:rPr lang="ru-RU" dirty="0" smtClean="0"/>
              <a:t>По таблице приложения 4 по </a:t>
            </a:r>
            <a:r>
              <a:rPr lang="el-GR" dirty="0" smtClean="0"/>
              <a:t>γ</a:t>
            </a:r>
            <a:r>
              <a:rPr lang="ru-RU" dirty="0" smtClean="0"/>
              <a:t> = 0,99 </a:t>
            </a:r>
            <a:r>
              <a:rPr lang="ru-RU" dirty="0" err="1" smtClean="0"/>
              <a:t>н</a:t>
            </a:r>
            <a:r>
              <a:rPr lang="ru-RU" dirty="0" smtClean="0"/>
              <a:t> </a:t>
            </a:r>
            <a:r>
              <a:rPr lang="en-US" dirty="0" smtClean="0"/>
              <a:t>n</a:t>
            </a:r>
            <a:r>
              <a:rPr lang="ru-RU" dirty="0" smtClean="0"/>
              <a:t>=15 найдем </a:t>
            </a:r>
            <a:r>
              <a:rPr lang="en-US" dirty="0" smtClean="0"/>
              <a:t>q</a:t>
            </a:r>
            <a:r>
              <a:rPr lang="ru-RU" dirty="0" smtClean="0"/>
              <a:t> = 0,73. Искомый доверительный интервал</a:t>
            </a:r>
          </a:p>
          <a:p>
            <a:pPr algn="ctr"/>
            <a:r>
              <a:rPr lang="ru-RU" dirty="0" smtClean="0"/>
              <a:t>0,12 (1—0,73) &lt;</a:t>
            </a:r>
            <a:r>
              <a:rPr lang="el-GR" dirty="0" smtClean="0"/>
              <a:t>σ</a:t>
            </a:r>
            <a:r>
              <a:rPr lang="ru-RU" dirty="0" smtClean="0"/>
              <a:t>&lt; 0,12 (1+0,73), или 0,03 &lt; </a:t>
            </a:r>
            <a:r>
              <a:rPr lang="el-GR" dirty="0" smtClean="0"/>
              <a:t>σ</a:t>
            </a:r>
            <a:r>
              <a:rPr lang="ru-RU" dirty="0" smtClean="0"/>
              <a:t> &lt; 0,21</a:t>
            </a:r>
            <a:r>
              <a:rPr lang="ru-RU" b="1" dirty="0" smtClean="0"/>
              <a:t>.</a:t>
            </a:r>
          </a:p>
          <a:p>
            <a:pPr indent="452438" algn="just"/>
            <a:endParaRPr lang="ru-RU"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548680"/>
            <a:ext cx="8424936" cy="1200329"/>
          </a:xfrm>
          <a:prstGeom prst="rect">
            <a:avLst/>
          </a:prstGeom>
          <a:noFill/>
        </p:spPr>
        <p:txBody>
          <a:bodyPr wrap="square" rtlCol="0">
            <a:spAutoFit/>
          </a:bodyPr>
          <a:lstStyle/>
          <a:p>
            <a:pPr lvl="0" algn="ctr"/>
            <a:r>
              <a:rPr lang="ru-RU" sz="2400" b="1" dirty="0" smtClean="0">
                <a:solidFill>
                  <a:srgbClr val="0000FF"/>
                </a:solidFill>
              </a:rPr>
              <a:t>Оценка вероятности (биномиального распределения) по относительной частоте</a:t>
            </a:r>
          </a:p>
          <a:p>
            <a:pPr algn="ctr"/>
            <a:endParaRPr lang="ru-RU" sz="2400" dirty="0">
              <a:solidFill>
                <a:srgbClr val="0000FF"/>
              </a:solidFill>
            </a:endParaRPr>
          </a:p>
        </p:txBody>
      </p:sp>
      <p:sp>
        <p:nvSpPr>
          <p:cNvPr id="3" name="Прямоугольник 2"/>
          <p:cNvSpPr/>
          <p:nvPr/>
        </p:nvSpPr>
        <p:spPr>
          <a:xfrm>
            <a:off x="323528" y="1412776"/>
            <a:ext cx="8424936" cy="1200329"/>
          </a:xfrm>
          <a:prstGeom prst="rect">
            <a:avLst/>
          </a:prstGeom>
        </p:spPr>
        <p:txBody>
          <a:bodyPr wrap="square">
            <a:spAutoFit/>
          </a:bodyPr>
          <a:lstStyle/>
          <a:p>
            <a:pPr indent="452438" algn="just"/>
            <a:r>
              <a:rPr lang="ru-RU" dirty="0" smtClean="0"/>
              <a:t>Пусть производятся независимые испытания с неизвестной вероятностью </a:t>
            </a:r>
            <a:r>
              <a:rPr lang="en-US" i="1" dirty="0" smtClean="0"/>
              <a:t>p </a:t>
            </a:r>
            <a:r>
              <a:rPr lang="ru-RU" dirty="0" smtClean="0"/>
              <a:t>появления события </a:t>
            </a:r>
            <a:r>
              <a:rPr lang="ru-RU" i="1" dirty="0" smtClean="0"/>
              <a:t>А </a:t>
            </a:r>
            <a:r>
              <a:rPr lang="ru-RU" dirty="0" smtClean="0"/>
              <a:t>в каждом испытании. Требуется оценить неизвестную вероятность </a:t>
            </a:r>
            <a:r>
              <a:rPr lang="en-US" i="1" dirty="0" smtClean="0"/>
              <a:t>p </a:t>
            </a:r>
            <a:r>
              <a:rPr lang="ru-RU" dirty="0" smtClean="0"/>
              <a:t>по относительной частоте, т.е. надо найти ее точечную и интервальную оценки.</a:t>
            </a:r>
            <a:endParaRPr lang="ru-RU" dirty="0"/>
          </a:p>
        </p:txBody>
      </p:sp>
      <p:pic>
        <p:nvPicPr>
          <p:cNvPr id="35842" name="Picture 2"/>
          <p:cNvPicPr>
            <a:picLocks noChangeAspect="1" noChangeArrowheads="1"/>
          </p:cNvPicPr>
          <p:nvPr/>
        </p:nvPicPr>
        <p:blipFill>
          <a:blip r:embed="rId2" cstate="print"/>
          <a:srcRect/>
          <a:stretch>
            <a:fillRect/>
          </a:stretch>
        </p:blipFill>
        <p:spPr bwMode="auto">
          <a:xfrm>
            <a:off x="200025" y="2636912"/>
            <a:ext cx="8943975" cy="367665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133350" y="188640"/>
            <a:ext cx="9010650" cy="4581525"/>
          </a:xfrm>
          <a:prstGeom prst="rect">
            <a:avLst/>
          </a:prstGeom>
          <a:noFill/>
          <a:ln w="9525">
            <a:noFill/>
            <a:miter lim="800000"/>
            <a:headEnd/>
            <a:tailEnd/>
          </a:ln>
        </p:spPr>
      </p:pic>
      <p:pic>
        <p:nvPicPr>
          <p:cNvPr id="36867" name="Picture 3"/>
          <p:cNvPicPr>
            <a:picLocks noChangeAspect="1" noChangeArrowheads="1"/>
          </p:cNvPicPr>
          <p:nvPr/>
        </p:nvPicPr>
        <p:blipFill>
          <a:blip r:embed="rId3" cstate="print"/>
          <a:srcRect b="49138"/>
          <a:stretch>
            <a:fillRect/>
          </a:stretch>
        </p:blipFill>
        <p:spPr bwMode="auto">
          <a:xfrm>
            <a:off x="257175" y="5085184"/>
            <a:ext cx="8886825" cy="1584176"/>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t="50000" r="4862"/>
          <a:stretch>
            <a:fillRect/>
          </a:stretch>
        </p:blipFill>
        <p:spPr bwMode="auto">
          <a:xfrm>
            <a:off x="365695" y="404664"/>
            <a:ext cx="8454777" cy="1557338"/>
          </a:xfrm>
          <a:prstGeom prst="rect">
            <a:avLst/>
          </a:prstGeom>
          <a:noFill/>
          <a:ln w="9525">
            <a:noFill/>
            <a:miter lim="800000"/>
            <a:headEnd/>
            <a:tailEnd/>
          </a:ln>
        </p:spPr>
      </p:pic>
      <p:pic>
        <p:nvPicPr>
          <p:cNvPr id="37891" name="Picture 3"/>
          <p:cNvPicPr>
            <a:picLocks noChangeAspect="1" noChangeArrowheads="1"/>
          </p:cNvPicPr>
          <p:nvPr/>
        </p:nvPicPr>
        <p:blipFill>
          <a:blip r:embed="rId3" cstate="print"/>
          <a:srcRect/>
          <a:stretch>
            <a:fillRect/>
          </a:stretch>
        </p:blipFill>
        <p:spPr bwMode="auto">
          <a:xfrm>
            <a:off x="107504" y="1916832"/>
            <a:ext cx="8576029" cy="4176464"/>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107504" y="260648"/>
            <a:ext cx="8856984" cy="4333692"/>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srcRect/>
          <a:stretch>
            <a:fillRect/>
          </a:stretch>
        </p:blipFill>
        <p:spPr bwMode="auto">
          <a:xfrm>
            <a:off x="179512" y="404664"/>
            <a:ext cx="8705850" cy="4467225"/>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568952" cy="1200329"/>
          </a:xfrm>
          <a:prstGeom prst="rect">
            <a:avLst/>
          </a:prstGeom>
          <a:noFill/>
        </p:spPr>
        <p:txBody>
          <a:bodyPr wrap="square" rtlCol="0">
            <a:spAutoFit/>
          </a:bodyPr>
          <a:lstStyle/>
          <a:p>
            <a:pPr lvl="0" algn="ctr"/>
            <a:r>
              <a:rPr lang="ru-RU" sz="2400" b="1" dirty="0" smtClean="0">
                <a:solidFill>
                  <a:srgbClr val="0000FF"/>
                </a:solidFill>
              </a:rPr>
              <a:t>Метод моментов для точечной оценки параметров распределения</a:t>
            </a:r>
          </a:p>
          <a:p>
            <a:pPr algn="ctr"/>
            <a:endParaRPr lang="ru-RU" sz="2400" dirty="0">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84976" cy="6186309"/>
          </a:xfrm>
          <a:prstGeom prst="rect">
            <a:avLst/>
          </a:prstGeom>
          <a:noFill/>
        </p:spPr>
        <p:txBody>
          <a:bodyPr wrap="square" rtlCol="0">
            <a:spAutoFit/>
          </a:bodyPr>
          <a:lstStyle/>
          <a:p>
            <a:pPr indent="449263" algn="just"/>
            <a:r>
              <a:rPr lang="ru-RU" i="1" dirty="0" smtClean="0"/>
              <a:t>Механическим</a:t>
            </a:r>
            <a:r>
              <a:rPr lang="ru-RU" dirty="0" smtClean="0"/>
              <a:t> называют отбор, при котором генеральную совокупность «механически» делят на столько групп, сколько объектов должно войти в выборку, а из каждой группы отбирают один объект. Например, если нужно отобрать 20% изготовленных станком деталей, то отбирают каждую пятую деталь; если требуется отобрать 5% деталей, то отбирают каждую двадцатую деталь, и т. д. Следует указать, что иногда механический отбор может не обеспечить репрезентативности выборки. Например, если отбирают каждый двадцатый обтачиваемый валик, причем сразу же после отбора производят замену резца, то отобранными окажутся все валики, обточенные затупленными резцами. В таком случае следует устранить совпадение ритма отбора с ритмом замены резца, для чего надо отбирать, скажем, каждый десятый валик из двадцати обточенных.</a:t>
            </a:r>
          </a:p>
          <a:p>
            <a:pPr indent="449263" algn="just"/>
            <a:r>
              <a:rPr lang="ru-RU" i="1" dirty="0" smtClean="0"/>
              <a:t>Серийным</a:t>
            </a:r>
            <a:r>
              <a:rPr lang="ru-RU" dirty="0" smtClean="0"/>
              <a:t> называют отбор, при котором объекты отбирают из генеральной совокупности не по одному, а «сериями», которые подвергаются сплошному обследованию. Например, если изделия изготовляются большой группой станков-автоматов, то подвергают сплошному обследованию продукцию только нескольких станков. Серийным отбором пользуются тогда, когда обследуемый признак колеблется в различных сериях незначительно.</a:t>
            </a:r>
          </a:p>
          <a:p>
            <a:pPr indent="449263" algn="just"/>
            <a:r>
              <a:rPr lang="ru-RU" dirty="0" smtClean="0"/>
              <a:t>Подчеркнем, что на практике часто применяется ком­бинированный отбор, при котором сочетаются указанные выше способы. Например, иногда разбивают генеральную совокупность на серии одинакового объема, затем простым случайным отбором выбирают несколько серий и, наконец, из каждой серии простым случайным отбором извлекают отдельные объекты.</a:t>
            </a:r>
            <a:endParaRPr lang="ru-RU"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8640"/>
            <a:ext cx="8784976" cy="830997"/>
          </a:xfrm>
          <a:prstGeom prst="rect">
            <a:avLst/>
          </a:prstGeom>
          <a:noFill/>
        </p:spPr>
        <p:txBody>
          <a:bodyPr wrap="square" rtlCol="0">
            <a:spAutoFit/>
          </a:bodyPr>
          <a:lstStyle/>
          <a:p>
            <a:pPr lvl="0" algn="ctr"/>
            <a:r>
              <a:rPr lang="ru-RU" sz="2400" b="1" dirty="0" smtClean="0">
                <a:solidFill>
                  <a:srgbClr val="0000FF"/>
                </a:solidFill>
              </a:rPr>
              <a:t>Статистическое распределение выборки</a:t>
            </a:r>
          </a:p>
          <a:p>
            <a:pPr algn="ctr"/>
            <a:endParaRPr lang="ru-RU" sz="2400" dirty="0">
              <a:solidFill>
                <a:srgbClr val="0000FF"/>
              </a:solidFill>
            </a:endParaRPr>
          </a:p>
        </p:txBody>
      </p:sp>
      <p:sp>
        <p:nvSpPr>
          <p:cNvPr id="3" name="TextBox 2"/>
          <p:cNvSpPr txBox="1"/>
          <p:nvPr/>
        </p:nvSpPr>
        <p:spPr>
          <a:xfrm>
            <a:off x="395536" y="836712"/>
            <a:ext cx="8424936" cy="4524315"/>
          </a:xfrm>
          <a:prstGeom prst="rect">
            <a:avLst/>
          </a:prstGeom>
          <a:noFill/>
        </p:spPr>
        <p:txBody>
          <a:bodyPr wrap="square" rtlCol="0">
            <a:spAutoFit/>
          </a:bodyPr>
          <a:lstStyle/>
          <a:p>
            <a:pPr indent="449263" algn="just"/>
            <a:r>
              <a:rPr lang="ru-RU" dirty="0" smtClean="0"/>
              <a:t>Пусть из генеральной совокупности извлечена выборка, причем </a:t>
            </a:r>
            <a:r>
              <a:rPr lang="ru-RU" dirty="0" err="1" smtClean="0"/>
              <a:t>х</a:t>
            </a:r>
            <a:r>
              <a:rPr lang="en-US" baseline="-25000" dirty="0" smtClean="0"/>
              <a:t>1</a:t>
            </a:r>
            <a:r>
              <a:rPr lang="ru-RU" dirty="0" smtClean="0"/>
              <a:t> наблюдалось </a:t>
            </a:r>
            <a:r>
              <a:rPr lang="en-US" i="1" dirty="0" smtClean="0"/>
              <a:t>n</a:t>
            </a:r>
            <a:r>
              <a:rPr lang="en-US" i="1" baseline="-25000" dirty="0" smtClean="0"/>
              <a:t>1</a:t>
            </a:r>
            <a:r>
              <a:rPr lang="en-US" dirty="0" smtClean="0"/>
              <a:t> </a:t>
            </a:r>
            <a:r>
              <a:rPr lang="ru-RU" dirty="0" smtClean="0"/>
              <a:t>раз, х</a:t>
            </a:r>
            <a:r>
              <a:rPr lang="ru-RU" baseline="-25000" dirty="0" smtClean="0"/>
              <a:t>2</a:t>
            </a:r>
            <a:r>
              <a:rPr lang="ru-RU" i="1" dirty="0" smtClean="0"/>
              <a:t>— </a:t>
            </a:r>
            <a:r>
              <a:rPr lang="en-US" i="1" dirty="0" smtClean="0"/>
              <a:t>n</a:t>
            </a:r>
            <a:r>
              <a:rPr lang="en-US" i="1" baseline="-25000" dirty="0" smtClean="0"/>
              <a:t>2</a:t>
            </a:r>
            <a:r>
              <a:rPr lang="en-US" dirty="0" smtClean="0"/>
              <a:t> </a:t>
            </a:r>
            <a:r>
              <a:rPr lang="ru-RU" dirty="0" smtClean="0"/>
              <a:t>раз, </a:t>
            </a:r>
            <a:r>
              <a:rPr lang="ru-RU" i="1" dirty="0" err="1" smtClean="0"/>
              <a:t>х</a:t>
            </a:r>
            <a:r>
              <a:rPr lang="en-US" i="1" baseline="-25000" dirty="0" smtClean="0"/>
              <a:t>k</a:t>
            </a:r>
            <a:r>
              <a:rPr lang="ru-RU" i="1" dirty="0" smtClean="0"/>
              <a:t>—</a:t>
            </a:r>
            <a:r>
              <a:rPr lang="en-US" i="1" dirty="0" err="1" smtClean="0"/>
              <a:t>n</a:t>
            </a:r>
            <a:r>
              <a:rPr lang="en-US" i="1" baseline="-25000" dirty="0" err="1" smtClean="0"/>
              <a:t>k</a:t>
            </a:r>
            <a:r>
              <a:rPr lang="ru-RU" dirty="0" smtClean="0"/>
              <a:t> раз </a:t>
            </a:r>
            <a:r>
              <a:rPr lang="ru-RU" dirty="0" smtClean="0">
                <a:sym typeface="Symbol"/>
              </a:rPr>
              <a:t></a:t>
            </a:r>
            <a:r>
              <a:rPr lang="en-US" dirty="0" err="1" smtClean="0">
                <a:sym typeface="Symbol"/>
              </a:rPr>
              <a:t>n</a:t>
            </a:r>
            <a:r>
              <a:rPr lang="en-US" baseline="-25000" dirty="0" err="1" smtClean="0">
                <a:sym typeface="Symbol"/>
              </a:rPr>
              <a:t>i</a:t>
            </a:r>
            <a:r>
              <a:rPr lang="en-US" dirty="0" smtClean="0">
                <a:sym typeface="Symbol"/>
              </a:rPr>
              <a:t> </a:t>
            </a:r>
            <a:r>
              <a:rPr lang="ru-RU" dirty="0" smtClean="0"/>
              <a:t>= </a:t>
            </a:r>
            <a:r>
              <a:rPr lang="en-US" dirty="0" smtClean="0"/>
              <a:t>n</a:t>
            </a:r>
            <a:r>
              <a:rPr lang="ru-RU" dirty="0" smtClean="0"/>
              <a:t>— объем выборки. Наблюдаемые значения </a:t>
            </a:r>
            <a:r>
              <a:rPr lang="ru-RU" i="1" dirty="0" err="1" smtClean="0"/>
              <a:t>х</a:t>
            </a:r>
            <a:r>
              <a:rPr lang="en-US" i="1" baseline="-25000" dirty="0" err="1" smtClean="0"/>
              <a:t>i</a:t>
            </a:r>
            <a:r>
              <a:rPr lang="ru-RU" dirty="0" smtClean="0"/>
              <a:t> называют </a:t>
            </a:r>
            <a:r>
              <a:rPr lang="ru-RU" i="1" dirty="0" smtClean="0">
                <a:solidFill>
                  <a:srgbClr val="0000FF"/>
                </a:solidFill>
              </a:rPr>
              <a:t>вариантами</a:t>
            </a:r>
            <a:r>
              <a:rPr lang="ru-RU" i="1" dirty="0" smtClean="0"/>
              <a:t>,</a:t>
            </a:r>
            <a:r>
              <a:rPr lang="ru-RU" dirty="0" smtClean="0"/>
              <a:t> а последовательность вариант, записанных в возрастающем порядке,— </a:t>
            </a:r>
            <a:r>
              <a:rPr lang="ru-RU" i="1" dirty="0" smtClean="0">
                <a:solidFill>
                  <a:srgbClr val="0000FF"/>
                </a:solidFill>
              </a:rPr>
              <a:t>вариационным рядом</a:t>
            </a:r>
            <a:r>
              <a:rPr lang="ru-RU" i="1" dirty="0" smtClean="0"/>
              <a:t>.</a:t>
            </a:r>
            <a:r>
              <a:rPr lang="ru-RU" dirty="0" smtClean="0"/>
              <a:t> Числа наблюдений называют </a:t>
            </a:r>
            <a:r>
              <a:rPr lang="ru-RU" i="1" dirty="0" smtClean="0">
                <a:solidFill>
                  <a:srgbClr val="0000FF"/>
                </a:solidFill>
              </a:rPr>
              <a:t>частотами</a:t>
            </a:r>
            <a:r>
              <a:rPr lang="ru-RU" i="1" dirty="0" smtClean="0"/>
              <a:t>, </a:t>
            </a:r>
            <a:r>
              <a:rPr lang="ru-RU" dirty="0" smtClean="0"/>
              <a:t>а их отношения к объему выборки </a:t>
            </a:r>
            <a:r>
              <a:rPr lang="en-US" i="1" dirty="0" err="1" smtClean="0">
                <a:sym typeface="Symbol"/>
              </a:rPr>
              <a:t>n</a:t>
            </a:r>
            <a:r>
              <a:rPr lang="en-US" i="1" baseline="-25000" dirty="0" err="1" smtClean="0">
                <a:sym typeface="Symbol"/>
              </a:rPr>
              <a:t>i</a:t>
            </a:r>
            <a:r>
              <a:rPr lang="en-US" dirty="0" smtClean="0">
                <a:sym typeface="Symbol"/>
              </a:rPr>
              <a:t>/</a:t>
            </a:r>
            <a:r>
              <a:rPr lang="en-US" i="1" dirty="0" smtClean="0"/>
              <a:t>n</a:t>
            </a:r>
            <a:r>
              <a:rPr lang="ru-RU" i="1" dirty="0" smtClean="0"/>
              <a:t> = </a:t>
            </a:r>
            <a:r>
              <a:rPr lang="en-US" i="1" dirty="0" err="1" smtClean="0"/>
              <a:t>W</a:t>
            </a:r>
            <a:r>
              <a:rPr lang="en-US" i="1" baseline="-25000" dirty="0" err="1" smtClean="0"/>
              <a:t>i</a:t>
            </a:r>
            <a:r>
              <a:rPr lang="en-US" i="1" dirty="0" smtClean="0"/>
              <a:t> - </a:t>
            </a:r>
            <a:r>
              <a:rPr lang="ru-RU" i="1" dirty="0" smtClean="0">
                <a:solidFill>
                  <a:srgbClr val="0000FF"/>
                </a:solidFill>
              </a:rPr>
              <a:t>относительными частотами</a:t>
            </a:r>
            <a:r>
              <a:rPr lang="ru-RU" i="1" dirty="0" smtClean="0"/>
              <a:t>.</a:t>
            </a:r>
            <a:endParaRPr lang="ru-RU" dirty="0" smtClean="0"/>
          </a:p>
          <a:p>
            <a:pPr indent="449263" algn="just"/>
            <a:r>
              <a:rPr lang="ru-RU" i="1" dirty="0" smtClean="0">
                <a:solidFill>
                  <a:srgbClr val="0000FF"/>
                </a:solidFill>
              </a:rPr>
              <a:t>Статистическим</a:t>
            </a:r>
            <a:r>
              <a:rPr lang="ru-RU" i="1" dirty="0" smtClean="0"/>
              <a:t> распределением выборки</a:t>
            </a:r>
            <a:r>
              <a:rPr lang="ru-RU" dirty="0" smtClean="0"/>
              <a:t> называют перечень вариант и соответствующих им частот или относительных частот. Статистическое распределение можно задать также в виде последовательности интервалов и соответствующих им частот (в качестве частоты, соответствующей интервалу, принимают сумму частот, попавших в этот интервал).</a:t>
            </a:r>
          </a:p>
          <a:p>
            <a:pPr indent="449263" algn="just"/>
            <a:r>
              <a:rPr lang="ru-RU" dirty="0" smtClean="0"/>
              <a:t>Заметим, что в теории вероятностей под </a:t>
            </a:r>
            <a:r>
              <a:rPr lang="ru-RU" i="1" dirty="0" smtClean="0">
                <a:solidFill>
                  <a:srgbClr val="0000FF"/>
                </a:solidFill>
              </a:rPr>
              <a:t>распределением</a:t>
            </a:r>
            <a:r>
              <a:rPr lang="ru-RU" i="1" dirty="0" smtClean="0"/>
              <a:t> </a:t>
            </a:r>
            <a:r>
              <a:rPr lang="ru-RU" dirty="0" smtClean="0"/>
              <a:t>понимают соответствие между возможными значениями случайной величины и их вероятностями, а в математической статистике—соответствие между наблюдаемыми вариантами и их частотами, или относительными частотами.</a:t>
            </a:r>
          </a:p>
          <a:p>
            <a:endParaRPr lang="ru-RU" dirty="0"/>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2261</TotalTime>
  <Words>3790</Words>
  <Application>Microsoft Office PowerPoint</Application>
  <PresentationFormat>Экран (4:3)</PresentationFormat>
  <Paragraphs>133</Paragraphs>
  <Slides>77</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77</vt:i4>
      </vt:variant>
    </vt:vector>
  </HeadingPairs>
  <TitlesOfParts>
    <vt:vector size="78" baseType="lpstr">
      <vt:lpstr>Тема Office</vt:lpstr>
      <vt:lpstr>Элементы математической статистики</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Статистические оценки параметров распределения</vt:lpstr>
      <vt:lpstr>Слайд 18</vt:lpstr>
      <vt:lpstr>Слайд 19</vt:lpstr>
      <vt:lpstr>Слайд 20</vt:lpstr>
      <vt:lpstr>Слайд 21</vt:lpstr>
      <vt:lpstr>Слайд 22</vt:lpstr>
      <vt:lpstr>Слайд 23</vt:lpstr>
      <vt:lpstr>Слайд 24</vt:lpstr>
      <vt:lpstr>Слайд 25</vt:lpstr>
      <vt:lpstr>Слайд 26</vt:lpstr>
      <vt:lpstr>Слайд 27</vt:lpstr>
      <vt:lpstr>Слайд 28</vt:lpstr>
      <vt:lpstr>Слайд 29</vt:lpstr>
      <vt:lpstr>Слайд 30</vt:lpstr>
      <vt:lpstr>Слайд 31</vt:lpstr>
      <vt:lpstr>Слайд 32</vt:lpstr>
      <vt:lpstr>Слайд 33</vt:lpstr>
      <vt:lpstr>Слайд 34</vt:lpstr>
      <vt:lpstr>Слайд 35</vt:lpstr>
      <vt:lpstr>Слайд 36</vt:lpstr>
      <vt:lpstr>Слайд 37</vt:lpstr>
      <vt:lpstr>Слайд 38</vt:lpstr>
      <vt:lpstr>Слайд 39</vt:lpstr>
      <vt:lpstr>Слайд 40</vt:lpstr>
      <vt:lpstr>Слайд 41</vt:lpstr>
      <vt:lpstr>Слайд 42</vt:lpstr>
      <vt:lpstr>Слайд 43</vt:lpstr>
      <vt:lpstr>Слайд 44</vt:lpstr>
      <vt:lpstr>Слайд 45</vt:lpstr>
      <vt:lpstr>Слайд 46</vt:lpstr>
      <vt:lpstr>Слайд 47</vt:lpstr>
      <vt:lpstr>Слайд 48</vt:lpstr>
      <vt:lpstr>Слайд 49</vt:lpstr>
      <vt:lpstr>Слайд 50</vt:lpstr>
      <vt:lpstr>Слайд 51</vt:lpstr>
      <vt:lpstr>Слайд 52</vt:lpstr>
      <vt:lpstr>Слайд 53</vt:lpstr>
      <vt:lpstr>Слайд 54</vt:lpstr>
      <vt:lpstr>Слайд 55</vt:lpstr>
      <vt:lpstr>Слайд 56</vt:lpstr>
      <vt:lpstr>Слайд 57</vt:lpstr>
      <vt:lpstr>Слайд 58</vt:lpstr>
      <vt:lpstr>Слайд 59</vt:lpstr>
      <vt:lpstr>Слайд 60</vt:lpstr>
      <vt:lpstr>Слайд 61</vt:lpstr>
      <vt:lpstr>Слайд 62</vt:lpstr>
      <vt:lpstr>Слайд 63</vt:lpstr>
      <vt:lpstr>Слайд 64</vt:lpstr>
      <vt:lpstr>Слайд 65</vt:lpstr>
      <vt:lpstr>Слайд 66</vt:lpstr>
      <vt:lpstr>Слайд 67</vt:lpstr>
      <vt:lpstr>Слайд 68</vt:lpstr>
      <vt:lpstr>Слайд 69</vt:lpstr>
      <vt:lpstr>Слайд 70</vt:lpstr>
      <vt:lpstr>Слайд 71</vt:lpstr>
      <vt:lpstr>Слайд 72</vt:lpstr>
      <vt:lpstr>Слайд 73</vt:lpstr>
      <vt:lpstr>Слайд 74</vt:lpstr>
      <vt:lpstr>Слайд 75</vt:lpstr>
      <vt:lpstr>Слайд 76</vt:lpstr>
      <vt:lpstr>Слайд 77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Пользователь Windows</cp:lastModifiedBy>
  <cp:revision>233</cp:revision>
  <dcterms:created xsi:type="dcterms:W3CDTF">2020-12-04T13:58:00Z</dcterms:created>
  <dcterms:modified xsi:type="dcterms:W3CDTF">2020-12-20T16:15:28Z</dcterms:modified>
</cp:coreProperties>
</file>